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3" r:id="rId9"/>
    <p:sldId id="264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88163" cy="100203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37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perspective val="30"/>
    </c:view3D>
    <c:plotArea>
      <c:layout>
        <c:manualLayout>
          <c:layoutTarget val="inner"/>
          <c:xMode val="edge"/>
          <c:yMode val="edge"/>
          <c:x val="5.6876093613298428E-2"/>
          <c:y val="2.3253763836506916E-2"/>
          <c:w val="0.92090168416448048"/>
          <c:h val="0.58353047397743496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%</c:v>
                </c:pt>
              </c:strCache>
            </c:strRef>
          </c:tx>
          <c:dPt>
            <c:idx val="3"/>
            <c:spPr>
              <a:solidFill>
                <a:srgbClr val="FF0000"/>
              </a:solidFill>
            </c:spPr>
          </c:dPt>
          <c:dLbls>
            <c:txPr>
              <a:bodyPr/>
              <a:lstStyle/>
              <a:p>
                <a:pPr>
                  <a:defRPr sz="1600" baseline="0"/>
                </a:pPr>
                <a:endParaRPr lang="ru-RU"/>
              </a:p>
            </c:txPr>
            <c:showVal val="1"/>
          </c:dLbls>
          <c:cat>
            <c:strRef>
              <c:f>Лист1!$A$2:$A$22</c:f>
              <c:strCache>
                <c:ptCount val="21"/>
                <c:pt idx="0">
                  <c:v>Чердаклинский</c:v>
                </c:pt>
                <c:pt idx="1">
                  <c:v>Радищевский</c:v>
                </c:pt>
                <c:pt idx="2">
                  <c:v>Новоспасский</c:v>
                </c:pt>
                <c:pt idx="3">
                  <c:v>Цильнинский</c:v>
                </c:pt>
                <c:pt idx="4">
                  <c:v>Тереньгульский</c:v>
                </c:pt>
                <c:pt idx="5">
                  <c:v>Павловский</c:v>
                </c:pt>
                <c:pt idx="6">
                  <c:v>Барышский</c:v>
                </c:pt>
                <c:pt idx="7">
                  <c:v>Карсунский</c:v>
                </c:pt>
                <c:pt idx="8">
                  <c:v>Николаевский</c:v>
                </c:pt>
                <c:pt idx="9">
                  <c:v>Базарносызганский</c:v>
                </c:pt>
                <c:pt idx="10">
                  <c:v>Сенгилеевский</c:v>
                </c:pt>
                <c:pt idx="11">
                  <c:v>Старокулаткинский</c:v>
                </c:pt>
                <c:pt idx="12">
                  <c:v>Мелекесский</c:v>
                </c:pt>
                <c:pt idx="13">
                  <c:v>Инзенский</c:v>
                </c:pt>
                <c:pt idx="14">
                  <c:v>Вешкаймский</c:v>
                </c:pt>
                <c:pt idx="15">
                  <c:v>Старомайнский</c:v>
                </c:pt>
                <c:pt idx="16">
                  <c:v>Сурский</c:v>
                </c:pt>
                <c:pt idx="17">
                  <c:v>Ульяновский</c:v>
                </c:pt>
                <c:pt idx="18">
                  <c:v>Майнский</c:v>
                </c:pt>
                <c:pt idx="19">
                  <c:v>Новомалыклинский</c:v>
                </c:pt>
                <c:pt idx="20">
                  <c:v>Кузоватовский</c:v>
                </c:pt>
              </c:strCache>
            </c:strRef>
          </c:cat>
          <c:val>
            <c:numRef>
              <c:f>Лист1!$B$2:$B$22</c:f>
              <c:numCache>
                <c:formatCode>General</c:formatCode>
                <c:ptCount val="21"/>
                <c:pt idx="0">
                  <c:v>0</c:v>
                </c:pt>
                <c:pt idx="1">
                  <c:v>3.6</c:v>
                </c:pt>
                <c:pt idx="2">
                  <c:v>3.9</c:v>
                </c:pt>
                <c:pt idx="3">
                  <c:v>4</c:v>
                </c:pt>
                <c:pt idx="4">
                  <c:v>4.2</c:v>
                </c:pt>
                <c:pt idx="5">
                  <c:v>5.3</c:v>
                </c:pt>
                <c:pt idx="6">
                  <c:v>6.2</c:v>
                </c:pt>
                <c:pt idx="7">
                  <c:v>6.2</c:v>
                </c:pt>
                <c:pt idx="8">
                  <c:v>6.5</c:v>
                </c:pt>
                <c:pt idx="9">
                  <c:v>7.8</c:v>
                </c:pt>
                <c:pt idx="10">
                  <c:v>8</c:v>
                </c:pt>
                <c:pt idx="11">
                  <c:v>8.1</c:v>
                </c:pt>
                <c:pt idx="12">
                  <c:v>8.4</c:v>
                </c:pt>
                <c:pt idx="13">
                  <c:v>8.5</c:v>
                </c:pt>
                <c:pt idx="14">
                  <c:v>8.8000000000000007</c:v>
                </c:pt>
                <c:pt idx="15">
                  <c:v>8.8000000000000007</c:v>
                </c:pt>
                <c:pt idx="16">
                  <c:v>9.8000000000000007</c:v>
                </c:pt>
                <c:pt idx="17">
                  <c:v>10</c:v>
                </c:pt>
                <c:pt idx="18">
                  <c:v>10.4</c:v>
                </c:pt>
                <c:pt idx="19">
                  <c:v>10.8</c:v>
                </c:pt>
                <c:pt idx="20">
                  <c:v>15.8</c:v>
                </c:pt>
              </c:numCache>
            </c:numRef>
          </c:val>
        </c:ser>
        <c:shape val="cylinder"/>
        <c:axId val="84794752"/>
        <c:axId val="66086016"/>
        <c:axId val="0"/>
      </c:bar3DChart>
      <c:catAx>
        <c:axId val="84794752"/>
        <c:scaling>
          <c:orientation val="minMax"/>
        </c:scaling>
        <c:axPos val="b"/>
        <c:tickLblPos val="nextTo"/>
        <c:crossAx val="66086016"/>
        <c:crosses val="autoZero"/>
        <c:auto val="1"/>
        <c:lblAlgn val="ctr"/>
        <c:lblOffset val="100"/>
      </c:catAx>
      <c:valAx>
        <c:axId val="66086016"/>
        <c:scaling>
          <c:orientation val="minMax"/>
        </c:scaling>
        <c:axPos val="l"/>
        <c:majorGridlines/>
        <c:numFmt formatCode="General" sourceLinked="1"/>
        <c:tickLblPos val="nextTo"/>
        <c:crossAx val="84794752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/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Моложе трудоспособного возраста</c:v>
                </c:pt>
              </c:strCache>
            </c:strRef>
          </c:tx>
          <c:dPt>
            <c:idx val="19"/>
            <c:spPr>
              <a:solidFill>
                <a:schemeClr val="tx2">
                  <a:lumMod val="50000"/>
                </a:schemeClr>
              </a:solidFill>
            </c:spPr>
          </c:dPt>
          <c:dLbls>
            <c:numFmt formatCode="#,##0" sourceLinked="0"/>
            <c:spPr>
              <a:solidFill>
                <a:prstClr val="white"/>
              </a:solidFill>
              <a:ln>
                <a:solidFill>
                  <a:prstClr val="black"/>
                </a:solidFill>
              </a:ln>
            </c:spPr>
            <c:txPr>
              <a:bodyPr/>
              <a:lstStyle/>
              <a:p>
                <a:pPr>
                  <a:defRPr sz="1800"/>
                </a:pPr>
                <a:endParaRPr lang="ru-RU"/>
              </a:p>
            </c:txPr>
            <c:showVal val="1"/>
          </c:dLbls>
          <c:cat>
            <c:strRef>
              <c:f>Лист1!$A$2:$A$22</c:f>
              <c:strCache>
                <c:ptCount val="21"/>
                <c:pt idx="0">
                  <c:v>Базарносызганский</c:v>
                </c:pt>
                <c:pt idx="1">
                  <c:v>Барышский</c:v>
                </c:pt>
                <c:pt idx="2">
                  <c:v>Вешкаймский</c:v>
                </c:pt>
                <c:pt idx="3">
                  <c:v>Инзенский</c:v>
                </c:pt>
                <c:pt idx="4">
                  <c:v>Карсунский</c:v>
                </c:pt>
                <c:pt idx="5">
                  <c:v>Кузоватовский</c:v>
                </c:pt>
                <c:pt idx="6">
                  <c:v>Майнский</c:v>
                </c:pt>
                <c:pt idx="7">
                  <c:v>Мелекесский</c:v>
                </c:pt>
                <c:pt idx="8">
                  <c:v>Николаевский</c:v>
                </c:pt>
                <c:pt idx="9">
                  <c:v>Новомалыклинский</c:v>
                </c:pt>
                <c:pt idx="10">
                  <c:v>Новоспасский</c:v>
                </c:pt>
                <c:pt idx="11">
                  <c:v>Павловский</c:v>
                </c:pt>
                <c:pt idx="12">
                  <c:v>Радищевский</c:v>
                </c:pt>
                <c:pt idx="13">
                  <c:v>Сенгилеевский</c:v>
                </c:pt>
                <c:pt idx="14">
                  <c:v>Старокулаткинский</c:v>
                </c:pt>
                <c:pt idx="15">
                  <c:v>Старомайнский</c:v>
                </c:pt>
                <c:pt idx="16">
                  <c:v>Сурский</c:v>
                </c:pt>
                <c:pt idx="17">
                  <c:v>Тереньгульский</c:v>
                </c:pt>
                <c:pt idx="18">
                  <c:v>Ульяновский</c:v>
                </c:pt>
                <c:pt idx="19">
                  <c:v>Цильнинский</c:v>
                </c:pt>
                <c:pt idx="20">
                  <c:v>Чердаклинский</c:v>
                </c:pt>
              </c:strCache>
            </c:strRef>
          </c:cat>
          <c:val>
            <c:numRef>
              <c:f>Лист1!$B$2:$B$22</c:f>
              <c:numCache>
                <c:formatCode>General</c:formatCode>
                <c:ptCount val="21"/>
                <c:pt idx="0">
                  <c:v>14.6</c:v>
                </c:pt>
                <c:pt idx="1">
                  <c:v>15.2</c:v>
                </c:pt>
                <c:pt idx="2">
                  <c:v>15.2</c:v>
                </c:pt>
                <c:pt idx="3">
                  <c:v>14.5</c:v>
                </c:pt>
                <c:pt idx="4">
                  <c:v>14.8</c:v>
                </c:pt>
                <c:pt idx="5">
                  <c:v>14.5</c:v>
                </c:pt>
                <c:pt idx="6">
                  <c:v>15.7</c:v>
                </c:pt>
                <c:pt idx="7">
                  <c:v>15.6</c:v>
                </c:pt>
                <c:pt idx="8">
                  <c:v>15.4</c:v>
                </c:pt>
                <c:pt idx="9">
                  <c:v>14.6</c:v>
                </c:pt>
                <c:pt idx="10">
                  <c:v>17.2</c:v>
                </c:pt>
                <c:pt idx="11">
                  <c:v>14.1</c:v>
                </c:pt>
                <c:pt idx="12">
                  <c:v>15</c:v>
                </c:pt>
                <c:pt idx="13">
                  <c:v>14.1</c:v>
                </c:pt>
                <c:pt idx="14">
                  <c:v>12.2</c:v>
                </c:pt>
                <c:pt idx="15">
                  <c:v>15.5</c:v>
                </c:pt>
                <c:pt idx="16">
                  <c:v>13.1</c:v>
                </c:pt>
                <c:pt idx="17">
                  <c:v>15.1</c:v>
                </c:pt>
                <c:pt idx="18">
                  <c:v>16.3</c:v>
                </c:pt>
                <c:pt idx="19">
                  <c:v>16.5</c:v>
                </c:pt>
                <c:pt idx="20">
                  <c:v>15.8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В трудоспособном возрасте</c:v>
                </c:pt>
              </c:strCache>
            </c:strRef>
          </c:tx>
          <c:dPt>
            <c:idx val="19"/>
            <c:spPr>
              <a:solidFill>
                <a:srgbClr val="C00000"/>
              </a:solidFill>
            </c:spPr>
          </c:dPt>
          <c:dLbls>
            <c:numFmt formatCode="#,##0" sourceLinked="0"/>
            <c:spPr>
              <a:solidFill>
                <a:schemeClr val="bg1"/>
              </a:solidFill>
              <a:ln>
                <a:solidFill>
                  <a:prstClr val="black"/>
                </a:solidFill>
              </a:ln>
            </c:spPr>
            <c:txPr>
              <a:bodyPr/>
              <a:lstStyle/>
              <a:p>
                <a:pPr>
                  <a:defRPr sz="1800"/>
                </a:pPr>
                <a:endParaRPr lang="ru-RU"/>
              </a:p>
            </c:txPr>
            <c:showVal val="1"/>
          </c:dLbls>
          <c:cat>
            <c:strRef>
              <c:f>Лист1!$A$2:$A$22</c:f>
              <c:strCache>
                <c:ptCount val="21"/>
                <c:pt idx="0">
                  <c:v>Базарносызганский</c:v>
                </c:pt>
                <c:pt idx="1">
                  <c:v>Барышский</c:v>
                </c:pt>
                <c:pt idx="2">
                  <c:v>Вешкаймский</c:v>
                </c:pt>
                <c:pt idx="3">
                  <c:v>Инзенский</c:v>
                </c:pt>
                <c:pt idx="4">
                  <c:v>Карсунский</c:v>
                </c:pt>
                <c:pt idx="5">
                  <c:v>Кузоватовский</c:v>
                </c:pt>
                <c:pt idx="6">
                  <c:v>Майнский</c:v>
                </c:pt>
                <c:pt idx="7">
                  <c:v>Мелекесский</c:v>
                </c:pt>
                <c:pt idx="8">
                  <c:v>Николаевский</c:v>
                </c:pt>
                <c:pt idx="9">
                  <c:v>Новомалыклинский</c:v>
                </c:pt>
                <c:pt idx="10">
                  <c:v>Новоспасский</c:v>
                </c:pt>
                <c:pt idx="11">
                  <c:v>Павловский</c:v>
                </c:pt>
                <c:pt idx="12">
                  <c:v>Радищевский</c:v>
                </c:pt>
                <c:pt idx="13">
                  <c:v>Сенгилеевский</c:v>
                </c:pt>
                <c:pt idx="14">
                  <c:v>Старокулаткинский</c:v>
                </c:pt>
                <c:pt idx="15">
                  <c:v>Старомайнский</c:v>
                </c:pt>
                <c:pt idx="16">
                  <c:v>Сурский</c:v>
                </c:pt>
                <c:pt idx="17">
                  <c:v>Тереньгульский</c:v>
                </c:pt>
                <c:pt idx="18">
                  <c:v>Ульяновский</c:v>
                </c:pt>
                <c:pt idx="19">
                  <c:v>Цильнинский</c:v>
                </c:pt>
                <c:pt idx="20">
                  <c:v>Чердаклинский</c:v>
                </c:pt>
              </c:strCache>
            </c:strRef>
          </c:cat>
          <c:val>
            <c:numRef>
              <c:f>Лист1!$C$2:$C$22</c:f>
              <c:numCache>
                <c:formatCode>General</c:formatCode>
                <c:ptCount val="21"/>
                <c:pt idx="0">
                  <c:v>57.9</c:v>
                </c:pt>
                <c:pt idx="1">
                  <c:v>56.4</c:v>
                </c:pt>
                <c:pt idx="2">
                  <c:v>56.9</c:v>
                </c:pt>
                <c:pt idx="3">
                  <c:v>57.4</c:v>
                </c:pt>
                <c:pt idx="4">
                  <c:v>54.6</c:v>
                </c:pt>
                <c:pt idx="5">
                  <c:v>57</c:v>
                </c:pt>
                <c:pt idx="6">
                  <c:v>56.4</c:v>
                </c:pt>
                <c:pt idx="7">
                  <c:v>56.6</c:v>
                </c:pt>
                <c:pt idx="8">
                  <c:v>58.3</c:v>
                </c:pt>
                <c:pt idx="9">
                  <c:v>56.4</c:v>
                </c:pt>
                <c:pt idx="10">
                  <c:v>59.3</c:v>
                </c:pt>
                <c:pt idx="11">
                  <c:v>56</c:v>
                </c:pt>
                <c:pt idx="12">
                  <c:v>59.7</c:v>
                </c:pt>
                <c:pt idx="13">
                  <c:v>57.4</c:v>
                </c:pt>
                <c:pt idx="14">
                  <c:v>56.4</c:v>
                </c:pt>
                <c:pt idx="15">
                  <c:v>59.1</c:v>
                </c:pt>
                <c:pt idx="16">
                  <c:v>58.7</c:v>
                </c:pt>
                <c:pt idx="17">
                  <c:v>59</c:v>
                </c:pt>
                <c:pt idx="18">
                  <c:v>62.4</c:v>
                </c:pt>
                <c:pt idx="19">
                  <c:v>60.1</c:v>
                </c:pt>
                <c:pt idx="20">
                  <c:v>60.6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Старше трудоспособного возраста</c:v>
                </c:pt>
              </c:strCache>
            </c:strRef>
          </c:tx>
          <c:dPt>
            <c:idx val="19"/>
            <c:spPr>
              <a:solidFill>
                <a:schemeClr val="accent3">
                  <a:lumMod val="50000"/>
                </a:schemeClr>
              </a:solidFill>
            </c:spPr>
          </c:dPt>
          <c:dLbls>
            <c:numFmt formatCode="#,##0" sourceLinked="0"/>
            <c:spPr>
              <a:solidFill>
                <a:prstClr val="white"/>
              </a:solidFill>
              <a:ln>
                <a:solidFill>
                  <a:schemeClr val="tx1"/>
                </a:solidFill>
              </a:ln>
            </c:spPr>
            <c:txPr>
              <a:bodyPr/>
              <a:lstStyle/>
              <a:p>
                <a:pPr>
                  <a:defRPr sz="1800"/>
                </a:pPr>
                <a:endParaRPr lang="ru-RU"/>
              </a:p>
            </c:txPr>
            <c:showVal val="1"/>
          </c:dLbls>
          <c:cat>
            <c:strRef>
              <c:f>Лист1!$A$2:$A$22</c:f>
              <c:strCache>
                <c:ptCount val="21"/>
                <c:pt idx="0">
                  <c:v>Базарносызганский</c:v>
                </c:pt>
                <c:pt idx="1">
                  <c:v>Барышский</c:v>
                </c:pt>
                <c:pt idx="2">
                  <c:v>Вешкаймский</c:v>
                </c:pt>
                <c:pt idx="3">
                  <c:v>Инзенский</c:v>
                </c:pt>
                <c:pt idx="4">
                  <c:v>Карсунский</c:v>
                </c:pt>
                <c:pt idx="5">
                  <c:v>Кузоватовский</c:v>
                </c:pt>
                <c:pt idx="6">
                  <c:v>Майнский</c:v>
                </c:pt>
                <c:pt idx="7">
                  <c:v>Мелекесский</c:v>
                </c:pt>
                <c:pt idx="8">
                  <c:v>Николаевский</c:v>
                </c:pt>
                <c:pt idx="9">
                  <c:v>Новомалыклинский</c:v>
                </c:pt>
                <c:pt idx="10">
                  <c:v>Новоспасский</c:v>
                </c:pt>
                <c:pt idx="11">
                  <c:v>Павловский</c:v>
                </c:pt>
                <c:pt idx="12">
                  <c:v>Радищевский</c:v>
                </c:pt>
                <c:pt idx="13">
                  <c:v>Сенгилеевский</c:v>
                </c:pt>
                <c:pt idx="14">
                  <c:v>Старокулаткинский</c:v>
                </c:pt>
                <c:pt idx="15">
                  <c:v>Старомайнский</c:v>
                </c:pt>
                <c:pt idx="16">
                  <c:v>Сурский</c:v>
                </c:pt>
                <c:pt idx="17">
                  <c:v>Тереньгульский</c:v>
                </c:pt>
                <c:pt idx="18">
                  <c:v>Ульяновский</c:v>
                </c:pt>
                <c:pt idx="19">
                  <c:v>Цильнинский</c:v>
                </c:pt>
                <c:pt idx="20">
                  <c:v>Чердаклинский</c:v>
                </c:pt>
              </c:strCache>
            </c:strRef>
          </c:cat>
          <c:val>
            <c:numRef>
              <c:f>Лист1!$D$2:$D$22</c:f>
              <c:numCache>
                <c:formatCode>General</c:formatCode>
                <c:ptCount val="21"/>
                <c:pt idx="0">
                  <c:v>27.5</c:v>
                </c:pt>
                <c:pt idx="1">
                  <c:v>28.4</c:v>
                </c:pt>
                <c:pt idx="2">
                  <c:v>27.9</c:v>
                </c:pt>
                <c:pt idx="3">
                  <c:v>28.1</c:v>
                </c:pt>
                <c:pt idx="4">
                  <c:v>30.6</c:v>
                </c:pt>
                <c:pt idx="5">
                  <c:v>28.5</c:v>
                </c:pt>
                <c:pt idx="6">
                  <c:v>27.9</c:v>
                </c:pt>
                <c:pt idx="7">
                  <c:v>27.8</c:v>
                </c:pt>
                <c:pt idx="8">
                  <c:v>26.3</c:v>
                </c:pt>
                <c:pt idx="9">
                  <c:v>29</c:v>
                </c:pt>
                <c:pt idx="10">
                  <c:v>23.5</c:v>
                </c:pt>
                <c:pt idx="11">
                  <c:v>29.9</c:v>
                </c:pt>
                <c:pt idx="12">
                  <c:v>25.3</c:v>
                </c:pt>
                <c:pt idx="13">
                  <c:v>28.5</c:v>
                </c:pt>
                <c:pt idx="14">
                  <c:v>31.4</c:v>
                </c:pt>
                <c:pt idx="15">
                  <c:v>25.4</c:v>
                </c:pt>
                <c:pt idx="16">
                  <c:v>28.2</c:v>
                </c:pt>
                <c:pt idx="17">
                  <c:v>25.9</c:v>
                </c:pt>
                <c:pt idx="18">
                  <c:v>21.3</c:v>
                </c:pt>
                <c:pt idx="19">
                  <c:v>23.4</c:v>
                </c:pt>
                <c:pt idx="20">
                  <c:v>23.6</c:v>
                </c:pt>
              </c:numCache>
            </c:numRef>
          </c:val>
        </c:ser>
        <c:shape val="cylinder"/>
        <c:axId val="99594624"/>
        <c:axId val="99596160"/>
        <c:axId val="0"/>
      </c:bar3DChart>
      <c:catAx>
        <c:axId val="99594624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99596160"/>
        <c:crosses val="autoZero"/>
        <c:auto val="1"/>
        <c:lblAlgn val="ctr"/>
        <c:lblOffset val="100"/>
      </c:catAx>
      <c:valAx>
        <c:axId val="99596160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800" baseline="0"/>
            </a:pPr>
            <a:endParaRPr lang="ru-RU"/>
          </a:p>
        </c:txPr>
        <c:crossAx val="99594624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"/>
          <c:y val="0.92655549467470344"/>
          <c:w val="1"/>
          <c:h val="5.8206516739790354E-2"/>
        </c:manualLayout>
      </c:layout>
      <c:txPr>
        <a:bodyPr/>
        <a:lstStyle/>
        <a:p>
          <a:pPr>
            <a:defRPr sz="14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lineChart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Умерло</c:v>
                </c:pt>
              </c:strCache>
            </c:strRef>
          </c:tx>
          <c:dLbls>
            <c:spPr>
              <a:noFill/>
              <a:ln>
                <a:noFill/>
              </a:ln>
            </c:spPr>
            <c:txPr>
              <a:bodyPr/>
              <a:lstStyle/>
              <a:p>
                <a:pPr>
                  <a:defRPr sz="2000"/>
                </a:pPr>
                <a:endParaRPr lang="ru-RU"/>
              </a:p>
            </c:txPr>
            <c:dLblPos val="t"/>
            <c:showVal val="1"/>
          </c:dLbls>
          <c:cat>
            <c:numRef>
              <c:f>Лист1!$A$2:$A$13</c:f>
              <c:numCache>
                <c:formatCode>General</c:formatCode>
                <c:ptCount val="12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  <c:pt idx="11">
                  <c:v>2014</c:v>
                </c:pt>
              </c:numCache>
            </c:numRef>
          </c:cat>
          <c:val>
            <c:numRef>
              <c:f>Лист1!$B$2:$B$13</c:f>
              <c:numCache>
                <c:formatCode>General</c:formatCode>
                <c:ptCount val="12"/>
                <c:pt idx="0">
                  <c:v>468</c:v>
                </c:pt>
                <c:pt idx="1">
                  <c:v>537</c:v>
                </c:pt>
                <c:pt idx="2">
                  <c:v>478</c:v>
                </c:pt>
                <c:pt idx="3">
                  <c:v>476</c:v>
                </c:pt>
                <c:pt idx="4">
                  <c:v>446</c:v>
                </c:pt>
                <c:pt idx="5">
                  <c:v>431</c:v>
                </c:pt>
                <c:pt idx="6">
                  <c:v>454</c:v>
                </c:pt>
                <c:pt idx="7">
                  <c:v>446</c:v>
                </c:pt>
                <c:pt idx="8">
                  <c:v>378</c:v>
                </c:pt>
                <c:pt idx="9">
                  <c:v>406</c:v>
                </c:pt>
                <c:pt idx="10">
                  <c:v>401</c:v>
                </c:pt>
                <c:pt idx="11">
                  <c:v>419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Родилось</c:v>
                </c:pt>
              </c:strCache>
            </c:strRef>
          </c:tx>
          <c:dLbls>
            <c:txPr>
              <a:bodyPr/>
              <a:lstStyle/>
              <a:p>
                <a:pPr>
                  <a:defRPr sz="2000"/>
                </a:pPr>
                <a:endParaRPr lang="ru-RU"/>
              </a:p>
            </c:txPr>
            <c:dLblPos val="b"/>
            <c:showVal val="1"/>
          </c:dLbls>
          <c:cat>
            <c:numRef>
              <c:f>Лист1!$A$2:$A$13</c:f>
              <c:numCache>
                <c:formatCode>General</c:formatCode>
                <c:ptCount val="12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  <c:pt idx="11">
                  <c:v>2014</c:v>
                </c:pt>
              </c:numCache>
            </c:numRef>
          </c:cat>
          <c:val>
            <c:numRef>
              <c:f>Лист1!$C$2:$C$13</c:f>
              <c:numCache>
                <c:formatCode>General</c:formatCode>
                <c:ptCount val="12"/>
                <c:pt idx="0">
                  <c:v>291</c:v>
                </c:pt>
                <c:pt idx="1">
                  <c:v>263</c:v>
                </c:pt>
                <c:pt idx="2">
                  <c:v>221</c:v>
                </c:pt>
                <c:pt idx="3">
                  <c:v>275</c:v>
                </c:pt>
                <c:pt idx="4">
                  <c:v>301</c:v>
                </c:pt>
                <c:pt idx="5">
                  <c:v>324</c:v>
                </c:pt>
                <c:pt idx="6">
                  <c:v>337</c:v>
                </c:pt>
                <c:pt idx="7">
                  <c:v>328</c:v>
                </c:pt>
                <c:pt idx="8">
                  <c:v>337</c:v>
                </c:pt>
                <c:pt idx="9">
                  <c:v>300</c:v>
                </c:pt>
                <c:pt idx="10">
                  <c:v>325</c:v>
                </c:pt>
                <c:pt idx="11">
                  <c:v>314</c:v>
                </c:pt>
              </c:numCache>
            </c:numRef>
          </c:val>
        </c:ser>
        <c:marker val="1"/>
        <c:axId val="99473664"/>
        <c:axId val="99487744"/>
      </c:lineChart>
      <c:catAx>
        <c:axId val="99473664"/>
        <c:scaling>
          <c:orientation val="minMax"/>
        </c:scaling>
        <c:axPos val="b"/>
        <c:numFmt formatCode="General" sourceLinked="1"/>
        <c:tickLblPos val="nextTo"/>
        <c:crossAx val="99487744"/>
        <c:crosses val="autoZero"/>
        <c:auto val="1"/>
        <c:lblAlgn val="ctr"/>
        <c:lblOffset val="100"/>
      </c:catAx>
      <c:valAx>
        <c:axId val="99487744"/>
        <c:scaling>
          <c:orientation val="minMax"/>
        </c:scaling>
        <c:axPos val="l"/>
        <c:majorGridlines/>
        <c:numFmt formatCode="General" sourceLinked="1"/>
        <c:tickLblPos val="nextTo"/>
        <c:crossAx val="99473664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lineChart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Разводы</c:v>
                </c:pt>
              </c:strCache>
            </c:strRef>
          </c:tx>
          <c:dLbls>
            <c:dLbl>
              <c:idx val="5"/>
              <c:layout>
                <c:manualLayout>
                  <c:x val="-2.9384550991335234E-3"/>
                  <c:y val="5.1141194567796464E-2"/>
                </c:manualLayout>
              </c:layout>
              <c:dLblPos val="b"/>
              <c:showVal val="1"/>
            </c:dLbl>
            <c:spPr>
              <a:noFill/>
              <a:ln>
                <a:noFill/>
              </a:ln>
            </c:spPr>
            <c:txPr>
              <a:bodyPr/>
              <a:lstStyle/>
              <a:p>
                <a:pPr>
                  <a:defRPr sz="2000"/>
                </a:pPr>
                <a:endParaRPr lang="ru-RU"/>
              </a:p>
            </c:txPr>
            <c:dLblPos val="b"/>
            <c:showVal val="1"/>
          </c:dLbls>
          <c:cat>
            <c:numRef>
              <c:f>Лист1!$A$2:$A$13</c:f>
              <c:numCache>
                <c:formatCode>General</c:formatCode>
                <c:ptCount val="12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  <c:pt idx="11">
                  <c:v>2014</c:v>
                </c:pt>
              </c:numCache>
            </c:numRef>
          </c:cat>
          <c:val>
            <c:numRef>
              <c:f>Лист1!$B$2:$B$13</c:f>
              <c:numCache>
                <c:formatCode>General</c:formatCode>
                <c:ptCount val="12"/>
                <c:pt idx="0">
                  <c:v>128</c:v>
                </c:pt>
                <c:pt idx="1">
                  <c:v>71</c:v>
                </c:pt>
                <c:pt idx="2">
                  <c:v>58</c:v>
                </c:pt>
                <c:pt idx="3">
                  <c:v>73</c:v>
                </c:pt>
                <c:pt idx="4">
                  <c:v>83</c:v>
                </c:pt>
                <c:pt idx="5">
                  <c:v>130</c:v>
                </c:pt>
                <c:pt idx="6">
                  <c:v>93</c:v>
                </c:pt>
                <c:pt idx="7">
                  <c:v>67</c:v>
                </c:pt>
                <c:pt idx="8">
                  <c:v>98</c:v>
                </c:pt>
                <c:pt idx="9">
                  <c:v>106</c:v>
                </c:pt>
                <c:pt idx="10">
                  <c:v>101</c:v>
                </c:pt>
                <c:pt idx="11">
                  <c:v>102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Браки</c:v>
                </c:pt>
              </c:strCache>
            </c:strRef>
          </c:tx>
          <c:dLbls>
            <c:dLbl>
              <c:idx val="5"/>
              <c:layout>
                <c:manualLayout>
                  <c:x val="4.4076826487002892E-3"/>
                  <c:y val="-6.0882374485471992E-2"/>
                </c:manualLayout>
              </c:layout>
              <c:dLblPos val="t"/>
              <c:showVal val="1"/>
            </c:dLbl>
            <c:txPr>
              <a:bodyPr/>
              <a:lstStyle/>
              <a:p>
                <a:pPr>
                  <a:defRPr sz="2000"/>
                </a:pPr>
                <a:endParaRPr lang="ru-RU"/>
              </a:p>
            </c:txPr>
            <c:dLblPos val="t"/>
            <c:showVal val="1"/>
          </c:dLbls>
          <c:cat>
            <c:numRef>
              <c:f>Лист1!$A$2:$A$13</c:f>
              <c:numCache>
                <c:formatCode>General</c:formatCode>
                <c:ptCount val="12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  <c:pt idx="11">
                  <c:v>2014</c:v>
                </c:pt>
              </c:numCache>
            </c:numRef>
          </c:cat>
          <c:val>
            <c:numRef>
              <c:f>Лист1!$C$2:$C$13</c:f>
              <c:numCache>
                <c:formatCode>General</c:formatCode>
                <c:ptCount val="12"/>
                <c:pt idx="0">
                  <c:v>152</c:v>
                </c:pt>
                <c:pt idx="1">
                  <c:v>98</c:v>
                </c:pt>
                <c:pt idx="2">
                  <c:v>121</c:v>
                </c:pt>
                <c:pt idx="3">
                  <c:v>123</c:v>
                </c:pt>
                <c:pt idx="4">
                  <c:v>112</c:v>
                </c:pt>
                <c:pt idx="5">
                  <c:v>102</c:v>
                </c:pt>
                <c:pt idx="6">
                  <c:v>105</c:v>
                </c:pt>
                <c:pt idx="7">
                  <c:v>97</c:v>
                </c:pt>
                <c:pt idx="8">
                  <c:v>241</c:v>
                </c:pt>
                <c:pt idx="9">
                  <c:v>241</c:v>
                </c:pt>
                <c:pt idx="10">
                  <c:v>197</c:v>
                </c:pt>
                <c:pt idx="11">
                  <c:v>211</c:v>
                </c:pt>
              </c:numCache>
            </c:numRef>
          </c:val>
        </c:ser>
        <c:marker val="1"/>
        <c:axId val="99538432"/>
        <c:axId val="99539968"/>
      </c:lineChart>
      <c:catAx>
        <c:axId val="99538432"/>
        <c:scaling>
          <c:orientation val="minMax"/>
        </c:scaling>
        <c:axPos val="b"/>
        <c:numFmt formatCode="General" sourceLinked="1"/>
        <c:tickLblPos val="nextTo"/>
        <c:crossAx val="99539968"/>
        <c:crosses val="autoZero"/>
        <c:auto val="1"/>
        <c:lblAlgn val="ctr"/>
        <c:lblOffset val="100"/>
      </c:catAx>
      <c:valAx>
        <c:axId val="99539968"/>
        <c:scaling>
          <c:orientation val="minMax"/>
        </c:scaling>
        <c:axPos val="l"/>
        <c:majorGridlines/>
        <c:numFmt formatCode="General" sourceLinked="1"/>
        <c:tickLblPos val="nextTo"/>
        <c:crossAx val="99538432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4BA18-E75B-420F-906B-90BFF17EC932}" type="datetimeFigureOut">
              <a:rPr lang="ru-RU" smtClean="0"/>
              <a:pPr/>
              <a:t>06.02.2015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797AE-C7FC-4DBE-BFFC-84B654C709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4BA18-E75B-420F-906B-90BFF17EC932}" type="datetimeFigureOut">
              <a:rPr lang="ru-RU" smtClean="0"/>
              <a:pPr/>
              <a:t>06.02.2015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797AE-C7FC-4DBE-BFFC-84B654C709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4BA18-E75B-420F-906B-90BFF17EC932}" type="datetimeFigureOut">
              <a:rPr lang="ru-RU" smtClean="0"/>
              <a:pPr/>
              <a:t>06.02.2015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797AE-C7FC-4DBE-BFFC-84B654C709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4BA18-E75B-420F-906B-90BFF17EC932}" type="datetimeFigureOut">
              <a:rPr lang="ru-RU" smtClean="0"/>
              <a:pPr/>
              <a:t>06.02.2015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797AE-C7FC-4DBE-BFFC-84B654C709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4BA18-E75B-420F-906B-90BFF17EC932}" type="datetimeFigureOut">
              <a:rPr lang="ru-RU" smtClean="0"/>
              <a:pPr/>
              <a:t>06.02.2015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797AE-C7FC-4DBE-BFFC-84B654C709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4BA18-E75B-420F-906B-90BFF17EC932}" type="datetimeFigureOut">
              <a:rPr lang="ru-RU" smtClean="0"/>
              <a:pPr/>
              <a:t>06.02.2015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797AE-C7FC-4DBE-BFFC-84B654C709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4BA18-E75B-420F-906B-90BFF17EC932}" type="datetimeFigureOut">
              <a:rPr lang="ru-RU" smtClean="0"/>
              <a:pPr/>
              <a:t>06.02.2015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797AE-C7FC-4DBE-BFFC-84B654C709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4BA18-E75B-420F-906B-90BFF17EC932}" type="datetimeFigureOut">
              <a:rPr lang="ru-RU" smtClean="0"/>
              <a:pPr/>
              <a:t>06.02.2015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797AE-C7FC-4DBE-BFFC-84B654C709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4BA18-E75B-420F-906B-90BFF17EC932}" type="datetimeFigureOut">
              <a:rPr lang="ru-RU" smtClean="0"/>
              <a:pPr/>
              <a:t>06.02.2015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797AE-C7FC-4DBE-BFFC-84B654C709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4BA18-E75B-420F-906B-90BFF17EC932}" type="datetimeFigureOut">
              <a:rPr lang="ru-RU" smtClean="0"/>
              <a:pPr/>
              <a:t>06.02.2015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797AE-C7FC-4DBE-BFFC-84B654C709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4BA18-E75B-420F-906B-90BFF17EC932}" type="datetimeFigureOut">
              <a:rPr lang="ru-RU" smtClean="0"/>
              <a:pPr/>
              <a:t>06.02.2015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797AE-C7FC-4DBE-BFFC-84B654C709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F4BA18-E75B-420F-906B-90BFF17EC932}" type="datetimeFigureOut">
              <a:rPr lang="ru-RU" smtClean="0"/>
              <a:pPr/>
              <a:t>06.02.2015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0797AE-C7FC-4DBE-BFFC-84B654C709D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214290"/>
            <a:ext cx="8315356" cy="714380"/>
          </a:xfrm>
        </p:spPr>
        <p:txBody>
          <a:bodyPr>
            <a:normAutofit fontScale="90000"/>
          </a:bodyPr>
          <a:lstStyle/>
          <a:p>
            <a:r>
              <a:rPr lang="ru-RU" sz="25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 «Цильнинский район» </a:t>
            </a:r>
            <a:br>
              <a:rPr lang="ru-RU" sz="25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1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Итоги 2014 г.</a:t>
            </a:r>
            <a:endParaRPr lang="ru-RU" sz="31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57290" y="2000240"/>
            <a:ext cx="6400800" cy="2214578"/>
          </a:xfrm>
        </p:spPr>
        <p:txBody>
          <a:bodyPr>
            <a:noAutofit/>
          </a:bodyPr>
          <a:lstStyle/>
          <a:p>
            <a:r>
              <a:rPr lang="ru-RU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ДЕМОГРАФИЧЕСКИЕ </a:t>
            </a:r>
            <a:endParaRPr lang="en-US" sz="44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ПОКАЗАТЕЛИ</a:t>
            </a:r>
            <a:endParaRPr lang="ru-RU" sz="4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86789" y="3500438"/>
            <a:ext cx="4057211" cy="27019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57158" y="0"/>
            <a:ext cx="857256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Изменение коэффициента рождаемости  и числа родившихся 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в динамике лет по МО «Цильнинский район»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57158" y="714356"/>
          <a:ext cx="8501122" cy="2349279"/>
        </p:xfrm>
        <a:graphic>
          <a:graphicData uri="http://schemas.openxmlformats.org/drawingml/2006/table">
            <a:tbl>
              <a:tblPr/>
              <a:tblGrid>
                <a:gridCol w="1466979"/>
                <a:gridCol w="562330"/>
                <a:gridCol w="633351"/>
                <a:gridCol w="697979"/>
                <a:gridCol w="633351"/>
                <a:gridCol w="685053"/>
                <a:gridCol w="736756"/>
                <a:gridCol w="646276"/>
                <a:gridCol w="672127"/>
                <a:gridCol w="883460"/>
                <a:gridCol w="883460"/>
              </a:tblGrid>
              <a:tr h="413799">
                <a:tc>
                  <a:txBody>
                    <a:bodyPr/>
                    <a:lstStyle/>
                    <a:p>
                      <a:pPr algn="ctr" rtl="0"/>
                      <a:r>
                        <a:rPr lang="ru-RU" sz="1400" b="1" dirty="0"/>
                        <a:t>Наименование</a:t>
                      </a: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ru-RU" sz="1600" b="1"/>
                        <a:t>2005</a:t>
                      </a: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ru-RU" sz="1600" b="1"/>
                        <a:t>2006</a:t>
                      </a: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ru-RU" sz="1600" b="1" dirty="0"/>
                        <a:t>2007</a:t>
                      </a: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ru-RU" sz="1600" b="1" dirty="0"/>
                        <a:t>2008</a:t>
                      </a: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ru-RU" sz="1600" b="1"/>
                        <a:t>2009</a:t>
                      </a: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ru-RU" sz="1600" b="1"/>
                        <a:t>2010</a:t>
                      </a: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ru-RU" sz="1600" b="1"/>
                        <a:t>2011</a:t>
                      </a: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ru-RU" sz="1600" b="1"/>
                        <a:t>2012</a:t>
                      </a: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ru-RU" sz="1600" b="1" dirty="0" smtClean="0"/>
                        <a:t>2013</a:t>
                      </a:r>
                      <a:endParaRPr lang="ru-RU" sz="1600" b="1" dirty="0"/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ru-RU" sz="1600" b="1" dirty="0" smtClean="0"/>
                        <a:t>2014</a:t>
                      </a:r>
                      <a:endParaRPr lang="ru-RU" sz="1600" b="1" dirty="0"/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3799">
                <a:tc>
                  <a:txBody>
                    <a:bodyPr/>
                    <a:lstStyle/>
                    <a:p>
                      <a:pPr algn="ctr" rtl="0"/>
                      <a:r>
                        <a:rPr lang="ru-RU" sz="1400" b="1" dirty="0" smtClean="0"/>
                        <a:t>Число родившихся (чел.)</a:t>
                      </a:r>
                      <a:endParaRPr lang="ru-RU" sz="1400" b="1" dirty="0"/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ru-RU" sz="1800" dirty="0" smtClean="0"/>
                        <a:t>221</a:t>
                      </a:r>
                      <a:endParaRPr lang="ru-RU" sz="1800" dirty="0"/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ru-RU" sz="1800" dirty="0" smtClean="0"/>
                        <a:t>275</a:t>
                      </a:r>
                      <a:endParaRPr lang="ru-RU" sz="1800" dirty="0"/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ru-RU" sz="1800" dirty="0" smtClean="0"/>
                        <a:t>301</a:t>
                      </a:r>
                      <a:endParaRPr lang="ru-RU" sz="1800" dirty="0"/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ru-RU" sz="1800" dirty="0" smtClean="0"/>
                        <a:t>327</a:t>
                      </a:r>
                      <a:endParaRPr lang="ru-RU" sz="1800" dirty="0"/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ru-RU" sz="1800" dirty="0" smtClean="0"/>
                        <a:t>335</a:t>
                      </a:r>
                      <a:endParaRPr lang="ru-RU" sz="1800" dirty="0"/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ru-RU" sz="1800" dirty="0" smtClean="0"/>
                        <a:t>329</a:t>
                      </a:r>
                      <a:endParaRPr lang="ru-RU" sz="1800" dirty="0"/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ru-RU" sz="1800" dirty="0" smtClean="0"/>
                        <a:t>336</a:t>
                      </a:r>
                      <a:endParaRPr lang="ru-RU" sz="1800" dirty="0"/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ru-RU" sz="1800" dirty="0" smtClean="0"/>
                        <a:t>300</a:t>
                      </a:r>
                      <a:endParaRPr lang="ru-RU" sz="1800" dirty="0"/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ru-RU" sz="1800" dirty="0" smtClean="0"/>
                        <a:t>325</a:t>
                      </a:r>
                      <a:endParaRPr lang="ru-RU" sz="1800" dirty="0"/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ru-RU" sz="1800" dirty="0" smtClean="0"/>
                        <a:t>314</a:t>
                      </a:r>
                      <a:endParaRPr lang="ru-RU" sz="1800" dirty="0"/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4354">
                <a:tc>
                  <a:txBody>
                    <a:bodyPr/>
                    <a:lstStyle/>
                    <a:p>
                      <a:pPr algn="ctr" rtl="0"/>
                      <a:r>
                        <a:rPr lang="ru-RU" sz="1400" b="1" dirty="0"/>
                        <a:t>Коэффициент рождаемости</a:t>
                      </a: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ru-RU" sz="1800" dirty="0"/>
                        <a:t>7,8</a:t>
                      </a: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ru-RU" sz="1800" dirty="0"/>
                        <a:t>9,8</a:t>
                      </a: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ru-RU" sz="1800" dirty="0"/>
                        <a:t>10,7</a:t>
                      </a: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ru-RU" sz="1800" dirty="0"/>
                        <a:t>11,7</a:t>
                      </a: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ru-RU" sz="1800" dirty="0"/>
                        <a:t>12,1</a:t>
                      </a: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ru-RU" sz="1800" dirty="0"/>
                        <a:t>11,9</a:t>
                      </a: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ru-RU" sz="1800" dirty="0"/>
                        <a:t>12,3</a:t>
                      </a: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ru-RU" sz="1800" dirty="0"/>
                        <a:t>11,1</a:t>
                      </a: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ru-RU" sz="1800" dirty="0" smtClean="0"/>
                        <a:t>12,2</a:t>
                      </a:r>
                      <a:endParaRPr lang="ru-RU" sz="1800" dirty="0"/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ru-RU" sz="1800" dirty="0" smtClean="0"/>
                        <a:t>11,9</a:t>
                      </a:r>
                      <a:endParaRPr lang="ru-RU" sz="1800" dirty="0"/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1162">
                <a:tc>
                  <a:txBody>
                    <a:bodyPr/>
                    <a:lstStyle/>
                    <a:p>
                      <a:pPr algn="l" rtl="0"/>
                      <a:r>
                        <a:rPr lang="ru-RU" sz="1400" b="1" dirty="0" err="1" smtClean="0"/>
                        <a:t>Среднеобластной</a:t>
                      </a:r>
                      <a:r>
                        <a:rPr lang="ru-RU" sz="1400" b="1" dirty="0" smtClean="0"/>
                        <a:t> коэффициент рождаемости</a:t>
                      </a:r>
                      <a:endParaRPr lang="ru-RU" sz="1400" b="1" dirty="0"/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ru-RU" sz="1800" dirty="0" smtClean="0"/>
                        <a:t>7,8</a:t>
                      </a:r>
                      <a:endParaRPr lang="ru-RU" sz="1800" dirty="0"/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ru-RU" sz="1800" dirty="0" smtClean="0"/>
                        <a:t>9,8</a:t>
                      </a:r>
                      <a:endParaRPr lang="ru-RU" sz="1800" dirty="0"/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ru-RU" sz="1800" dirty="0" smtClean="0"/>
                        <a:t>10,7</a:t>
                      </a:r>
                      <a:endParaRPr lang="ru-RU" sz="1800" dirty="0"/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ru-RU" sz="1800" dirty="0" smtClean="0"/>
                        <a:t>11,7</a:t>
                      </a:r>
                      <a:endParaRPr lang="ru-RU" sz="1800" dirty="0"/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ru-RU" sz="1800" dirty="0" smtClean="0"/>
                        <a:t>11,9</a:t>
                      </a:r>
                      <a:endParaRPr lang="ru-RU" sz="1800" dirty="0"/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ru-RU" sz="1800" dirty="0" smtClean="0"/>
                        <a:t>11,9</a:t>
                      </a:r>
                      <a:endParaRPr lang="ru-RU" sz="1800" dirty="0"/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ru-RU" sz="1800" dirty="0" smtClean="0"/>
                        <a:t>12,3</a:t>
                      </a:r>
                      <a:endParaRPr lang="ru-RU" sz="1800" dirty="0"/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ru-RU" sz="1800" dirty="0" smtClean="0"/>
                        <a:t>11,1</a:t>
                      </a:r>
                      <a:endParaRPr lang="ru-RU" sz="1800" dirty="0"/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ru-RU" sz="1800" dirty="0" smtClean="0"/>
                        <a:t>12,0</a:t>
                      </a:r>
                      <a:endParaRPr lang="ru-RU" sz="1800" dirty="0"/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ru-RU" sz="1800" dirty="0" smtClean="0"/>
                        <a:t>11,9</a:t>
                      </a:r>
                      <a:endParaRPr lang="ru-RU" sz="1800" dirty="0"/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285720" y="3143248"/>
            <a:ext cx="857256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Изменение коэффициента смертности и числа умерших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в динамике лет по МО «Цильнинский район»</a:t>
            </a: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285720" y="3786190"/>
          <a:ext cx="8643997" cy="2042160"/>
        </p:xfrm>
        <a:graphic>
          <a:graphicData uri="http://schemas.openxmlformats.org/drawingml/2006/table">
            <a:tbl>
              <a:tblPr/>
              <a:tblGrid>
                <a:gridCol w="1571636"/>
                <a:gridCol w="571504"/>
                <a:gridCol w="571504"/>
                <a:gridCol w="714380"/>
                <a:gridCol w="642942"/>
                <a:gridCol w="714380"/>
                <a:gridCol w="714380"/>
                <a:gridCol w="642942"/>
                <a:gridCol w="714380"/>
                <a:gridCol w="928694"/>
                <a:gridCol w="857255"/>
              </a:tblGrid>
              <a:tr h="240427">
                <a:tc>
                  <a:txBody>
                    <a:bodyPr/>
                    <a:lstStyle/>
                    <a:p>
                      <a:pPr algn="ctr" rtl="0"/>
                      <a:r>
                        <a:rPr lang="ru-RU" sz="1400" b="1" dirty="0"/>
                        <a:t>Наименование</a:t>
                      </a: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ru-RU" sz="1600" b="1" dirty="0"/>
                        <a:t>2005</a:t>
                      </a: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ru-RU" sz="1600" b="1" dirty="0"/>
                        <a:t>2006</a:t>
                      </a: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ru-RU" sz="1600" b="1" dirty="0"/>
                        <a:t>2007</a:t>
                      </a: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ru-RU" sz="1600" b="1" dirty="0"/>
                        <a:t>2008</a:t>
                      </a: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ru-RU" sz="1600" b="1" dirty="0"/>
                        <a:t>2009</a:t>
                      </a: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ru-RU" sz="1600" b="1" dirty="0"/>
                        <a:t>2010</a:t>
                      </a: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ru-RU" sz="1600" b="1" dirty="0"/>
                        <a:t>2011</a:t>
                      </a: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ru-RU" sz="1600" b="1" dirty="0"/>
                        <a:t>2012</a:t>
                      </a: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ru-RU" sz="1600" b="1" dirty="0" smtClean="0"/>
                        <a:t>2013</a:t>
                      </a:r>
                      <a:endParaRPr lang="ru-RU" sz="1600" b="1" dirty="0"/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ru-RU" sz="1600" b="1" dirty="0" smtClean="0"/>
                        <a:t>2014</a:t>
                      </a:r>
                      <a:endParaRPr lang="ru-RU" sz="1600" b="1" dirty="0"/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0427">
                <a:tc>
                  <a:txBody>
                    <a:bodyPr/>
                    <a:lstStyle/>
                    <a:p>
                      <a:pPr algn="ctr" rtl="0"/>
                      <a:r>
                        <a:rPr lang="ru-RU" sz="1400" b="1" dirty="0" smtClean="0"/>
                        <a:t>Число умерших (чел.)</a:t>
                      </a:r>
                      <a:endParaRPr lang="ru-RU" sz="1400" b="1" dirty="0"/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ru-RU" sz="1800" dirty="0" smtClean="0"/>
                        <a:t>478</a:t>
                      </a:r>
                      <a:endParaRPr lang="ru-RU" sz="1800" dirty="0"/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ru-RU" sz="1800" dirty="0" smtClean="0"/>
                        <a:t>476</a:t>
                      </a:r>
                      <a:endParaRPr lang="ru-RU" sz="1800" dirty="0"/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ru-RU" sz="1800" dirty="0" smtClean="0"/>
                        <a:t>446</a:t>
                      </a:r>
                      <a:endParaRPr lang="ru-RU" sz="1800" dirty="0"/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ru-RU" sz="1800" dirty="0" smtClean="0"/>
                        <a:t>429</a:t>
                      </a:r>
                      <a:endParaRPr lang="ru-RU" sz="1800" dirty="0"/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ru-RU" sz="1800" dirty="0" smtClean="0"/>
                        <a:t>452</a:t>
                      </a:r>
                      <a:endParaRPr lang="ru-RU" sz="1800" dirty="0"/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ru-RU" sz="1800" dirty="0" smtClean="0"/>
                        <a:t>446</a:t>
                      </a:r>
                      <a:endParaRPr lang="ru-RU" sz="1800" dirty="0"/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ru-RU" sz="1800" dirty="0" smtClean="0"/>
                        <a:t>378</a:t>
                      </a:r>
                      <a:endParaRPr lang="ru-RU" sz="1800" dirty="0"/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ru-RU" sz="1800" dirty="0" smtClean="0"/>
                        <a:t>406</a:t>
                      </a:r>
                      <a:endParaRPr lang="ru-RU" sz="1800" dirty="0"/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ru-RU" sz="1800" dirty="0" smtClean="0"/>
                        <a:t>401</a:t>
                      </a:r>
                      <a:endParaRPr lang="ru-RU" sz="1800" dirty="0"/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ru-RU" sz="1800" dirty="0" smtClean="0"/>
                        <a:t>419</a:t>
                      </a:r>
                      <a:endParaRPr lang="ru-RU" sz="1800" dirty="0"/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5229">
                <a:tc>
                  <a:txBody>
                    <a:bodyPr/>
                    <a:lstStyle/>
                    <a:p>
                      <a:pPr algn="ctr" rtl="0"/>
                      <a:r>
                        <a:rPr lang="ru-RU" sz="1400" b="1" dirty="0"/>
                        <a:t>Коэффициент смертности</a:t>
                      </a: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ru-RU" sz="1800" dirty="0"/>
                        <a:t>16,9</a:t>
                      </a: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ru-RU" sz="1800" dirty="0"/>
                        <a:t>16,9</a:t>
                      </a: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ru-RU" sz="1800" dirty="0"/>
                        <a:t>15,9</a:t>
                      </a: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ru-RU" sz="1800" dirty="0"/>
                        <a:t>15,4</a:t>
                      </a: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ru-RU" sz="1800" dirty="0"/>
                        <a:t>16,3</a:t>
                      </a: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ru-RU" sz="1800" dirty="0"/>
                        <a:t>16,2</a:t>
                      </a: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ru-RU" sz="1800" dirty="0"/>
                        <a:t>13,8</a:t>
                      </a: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ru-RU" sz="1800" dirty="0"/>
                        <a:t>14,95</a:t>
                      </a: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ru-RU" sz="1800" dirty="0" smtClean="0"/>
                        <a:t>15,1</a:t>
                      </a:r>
                      <a:endParaRPr lang="ru-RU" sz="1800" dirty="0"/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ru-RU" sz="1800" dirty="0" smtClean="0"/>
                        <a:t>15,9</a:t>
                      </a:r>
                      <a:endParaRPr lang="ru-RU" sz="1800" dirty="0"/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5487">
                <a:tc>
                  <a:txBody>
                    <a:bodyPr/>
                    <a:lstStyle/>
                    <a:p>
                      <a:pPr algn="ctr" rtl="0"/>
                      <a:r>
                        <a:rPr lang="ru-RU" sz="1400" b="1" dirty="0" err="1" smtClean="0"/>
                        <a:t>Среднеобластной</a:t>
                      </a:r>
                      <a:r>
                        <a:rPr lang="ru-RU" sz="1400" b="1" baseline="0" dirty="0" smtClean="0"/>
                        <a:t>  ко</a:t>
                      </a:r>
                      <a:r>
                        <a:rPr lang="ru-RU" sz="1400" b="1" dirty="0" smtClean="0"/>
                        <a:t>эффициент смертности</a:t>
                      </a:r>
                      <a:endParaRPr lang="ru-RU" sz="1400" b="1" dirty="0"/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ru-RU" sz="1800" dirty="0" smtClean="0"/>
                        <a:t>16,9</a:t>
                      </a:r>
                      <a:endParaRPr lang="ru-RU" sz="1800" dirty="0"/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ru-RU" sz="1800" dirty="0" smtClean="0"/>
                        <a:t>16,9</a:t>
                      </a:r>
                      <a:endParaRPr lang="ru-RU" sz="1800" dirty="0"/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ru-RU" sz="1800" dirty="0" smtClean="0"/>
                        <a:t>15,9</a:t>
                      </a:r>
                      <a:endParaRPr lang="ru-RU" sz="1800" dirty="0"/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ru-RU" sz="1800" dirty="0" smtClean="0"/>
                        <a:t>15,4</a:t>
                      </a:r>
                      <a:endParaRPr lang="ru-RU" sz="1800" dirty="0"/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ru-RU" sz="1800" dirty="0" smtClean="0"/>
                        <a:t>16,1</a:t>
                      </a:r>
                      <a:endParaRPr lang="ru-RU" sz="1800" dirty="0"/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ru-RU" sz="1800" dirty="0" smtClean="0"/>
                        <a:t>16,2</a:t>
                      </a:r>
                      <a:endParaRPr lang="ru-RU" sz="1800" dirty="0"/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ru-RU" sz="1800" dirty="0" smtClean="0"/>
                        <a:t>13,8</a:t>
                      </a:r>
                      <a:endParaRPr lang="ru-RU" sz="1800" dirty="0"/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ru-RU" sz="1800" dirty="0" smtClean="0"/>
                        <a:t>15,0</a:t>
                      </a:r>
                      <a:endParaRPr lang="ru-RU" sz="1800" dirty="0"/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ru-RU" sz="1800" dirty="0" smtClean="0"/>
                        <a:t>15,0</a:t>
                      </a:r>
                      <a:endParaRPr lang="ru-RU" sz="1800" dirty="0"/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ru-RU" sz="1800" dirty="0" smtClean="0"/>
                        <a:t>14,6</a:t>
                      </a:r>
                      <a:endParaRPr lang="ru-RU" sz="1800" dirty="0"/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57158" y="428604"/>
            <a:ext cx="857256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Сведения о рождении и смерти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по МО «</a:t>
            </a:r>
            <a:r>
              <a:rPr lang="ru-RU" sz="24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Цильнннский</a:t>
            </a:r>
            <a:r>
              <a:rPr lang="ru-RU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 район» за январь 2014 г. и 2015 г.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285720" y="1571612"/>
          <a:ext cx="8643998" cy="3855720"/>
        </p:xfrm>
        <a:graphic>
          <a:graphicData uri="http://schemas.openxmlformats.org/drawingml/2006/table">
            <a:tbl>
              <a:tblPr/>
              <a:tblGrid>
                <a:gridCol w="374084"/>
                <a:gridCol w="2672023"/>
                <a:gridCol w="1002009"/>
                <a:gridCol w="988649"/>
                <a:gridCol w="814968"/>
                <a:gridCol w="975289"/>
                <a:gridCol w="1015369"/>
                <a:gridCol w="801607"/>
              </a:tblGrid>
              <a:tr h="225836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</a:rPr>
                        <a:t>№</a:t>
                      </a:r>
                      <a:endParaRPr lang="ru-RU" sz="2000" b="1" dirty="0">
                        <a:latin typeface="Times New Roman"/>
                        <a:ea typeface="Times New Roman"/>
                      </a:endParaRPr>
                    </a:p>
                  </a:txBody>
                  <a:tcPr marL="25125" marR="251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52387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</a:rPr>
                        <a:t>Поселение</a:t>
                      </a:r>
                    </a:p>
                  </a:txBody>
                  <a:tcPr marL="25125" marR="251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31432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</a:rPr>
                        <a:t>Рождение</a:t>
                      </a:r>
                    </a:p>
                  </a:txBody>
                  <a:tcPr marL="25125" marR="251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1905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err="1">
                          <a:latin typeface="Times New Roman"/>
                          <a:ea typeface="Times New Roman"/>
                        </a:rPr>
                        <a:t>Откл</a:t>
                      </a:r>
                      <a:r>
                        <a:rPr lang="ru-RU" sz="2000" b="1" dirty="0">
                          <a:latin typeface="Times New Roman"/>
                          <a:ea typeface="Times New Roman"/>
                        </a:rPr>
                        <a:t>.</a:t>
                      </a:r>
                    </a:p>
                  </a:txBody>
                  <a:tcPr marL="25125" marR="251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37147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</a:rPr>
                        <a:t>Смерть</a:t>
                      </a:r>
                    </a:p>
                  </a:txBody>
                  <a:tcPr marL="25125" marR="251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</a:rPr>
                        <a:t>Откл.</a:t>
                      </a:r>
                    </a:p>
                  </a:txBody>
                  <a:tcPr marL="25125" marR="251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25836"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 dirty="0">
                        <a:latin typeface="Times New Roman"/>
                        <a:ea typeface="Times New Roman"/>
                      </a:endParaRPr>
                    </a:p>
                  </a:txBody>
                  <a:tcPr marL="25125" marR="251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 dirty="0">
                        <a:latin typeface="Times New Roman"/>
                        <a:ea typeface="Times New Roman"/>
                      </a:endParaRPr>
                    </a:p>
                  </a:txBody>
                  <a:tcPr marL="25125" marR="251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4287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</a:rPr>
                        <a:t>2014</a:t>
                      </a:r>
                    </a:p>
                  </a:txBody>
                  <a:tcPr marL="25125" marR="251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3335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</a:rPr>
                        <a:t>2015</a:t>
                      </a:r>
                    </a:p>
                  </a:txBody>
                  <a:tcPr marL="25125" marR="251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 dirty="0">
                        <a:latin typeface="Times New Roman"/>
                        <a:ea typeface="Times New Roman"/>
                      </a:endParaRPr>
                    </a:p>
                  </a:txBody>
                  <a:tcPr marL="25125" marR="251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</a:rPr>
                        <a:t>2014</a:t>
                      </a:r>
                    </a:p>
                  </a:txBody>
                  <a:tcPr marL="25125" marR="251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</a:rPr>
                        <a:t>2015</a:t>
                      </a:r>
                    </a:p>
                  </a:txBody>
                  <a:tcPr marL="25125" marR="251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 dirty="0">
                        <a:latin typeface="Times New Roman"/>
                        <a:ea typeface="Times New Roman"/>
                      </a:endParaRPr>
                    </a:p>
                  </a:txBody>
                  <a:tcPr marL="25125" marR="251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77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25125" marR="251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err="1" smtClean="0">
                          <a:latin typeface="Times New Roman"/>
                          <a:ea typeface="Times New Roman"/>
                        </a:rPr>
                        <a:t>Большенагаткинское</a:t>
                      </a:r>
                      <a:endParaRPr lang="ru-RU" sz="2000" b="1" dirty="0">
                        <a:latin typeface="Times New Roman"/>
                        <a:ea typeface="Times New Roman"/>
                      </a:endParaRPr>
                    </a:p>
                  </a:txBody>
                  <a:tcPr marL="25125" marR="251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5717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</a:rPr>
                        <a:t>б</a:t>
                      </a:r>
                    </a:p>
                  </a:txBody>
                  <a:tcPr marL="25125" marR="251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3812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25125" marR="251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6192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</a:rPr>
                        <a:t>-2</a:t>
                      </a:r>
                    </a:p>
                  </a:txBody>
                  <a:tcPr marL="25125" marR="251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</a:rPr>
                        <a:t>16</a:t>
                      </a:r>
                    </a:p>
                  </a:txBody>
                  <a:tcPr marL="25125" marR="251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25125" marR="251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</a:rPr>
                        <a:t>-12</a:t>
                      </a:r>
                    </a:p>
                  </a:txBody>
                  <a:tcPr marL="25125" marR="251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258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25125" marR="251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err="1" smtClean="0">
                          <a:latin typeface="Times New Roman"/>
                          <a:ea typeface="Times New Roman"/>
                        </a:rPr>
                        <a:t>Алгашинское</a:t>
                      </a:r>
                      <a:endParaRPr lang="ru-RU" sz="2000" b="1" dirty="0">
                        <a:latin typeface="Times New Roman"/>
                        <a:ea typeface="Times New Roman"/>
                      </a:endParaRPr>
                    </a:p>
                  </a:txBody>
                  <a:tcPr marL="25125" marR="251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5717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25125" marR="251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4765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25125" marR="251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3335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</a:rPr>
                        <a:t>+3</a:t>
                      </a:r>
                    </a:p>
                  </a:txBody>
                  <a:tcPr marL="25125" marR="251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</a:rPr>
                        <a:t>6</a:t>
                      </a:r>
                    </a:p>
                  </a:txBody>
                  <a:tcPr marL="25125" marR="251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</a:rPr>
                        <a:t>7</a:t>
                      </a:r>
                    </a:p>
                  </a:txBody>
                  <a:tcPr marL="25125" marR="251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</a:rPr>
                        <a:t>+1</a:t>
                      </a:r>
                    </a:p>
                  </a:txBody>
                  <a:tcPr marL="25125" marR="251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258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25125" marR="251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err="1" smtClean="0">
                          <a:latin typeface="Times New Roman"/>
                          <a:ea typeface="Times New Roman"/>
                        </a:rPr>
                        <a:t>Елховоозерское</a:t>
                      </a:r>
                      <a:endParaRPr lang="ru-RU" sz="2000" b="1" dirty="0">
                        <a:latin typeface="Times New Roman"/>
                        <a:ea typeface="Times New Roman"/>
                      </a:endParaRPr>
                    </a:p>
                  </a:txBody>
                  <a:tcPr marL="25125" marR="251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667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25125" marR="251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4765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25125" marR="251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3335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+1</a:t>
                      </a:r>
                    </a:p>
                  </a:txBody>
                  <a:tcPr marL="25125" marR="251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25125" marR="251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25125" marR="251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+2</a:t>
                      </a:r>
                    </a:p>
                  </a:txBody>
                  <a:tcPr marL="25125" marR="251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258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25125" marR="251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err="1" smtClean="0">
                          <a:latin typeface="Times New Roman"/>
                          <a:ea typeface="Times New Roman"/>
                        </a:rPr>
                        <a:t>Новоникулинское</a:t>
                      </a:r>
                      <a:endParaRPr lang="ru-RU" sz="2000" b="1" dirty="0">
                        <a:latin typeface="Times New Roman"/>
                        <a:ea typeface="Times New Roman"/>
                      </a:endParaRPr>
                    </a:p>
                  </a:txBody>
                  <a:tcPr marL="25125" marR="251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667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25125" marR="251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5717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25125" marR="251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905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25125" marR="251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25125" marR="251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25125" marR="251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</a:rPr>
                        <a:t>-1</a:t>
                      </a:r>
                    </a:p>
                  </a:txBody>
                  <a:tcPr marL="25125" marR="251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77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</a:rPr>
                        <a:t>5</a:t>
                      </a:r>
                    </a:p>
                  </a:txBody>
                  <a:tcPr marL="25125" marR="251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err="1" smtClean="0">
                          <a:latin typeface="Times New Roman"/>
                          <a:ea typeface="Times New Roman"/>
                        </a:rPr>
                        <a:t>Цильнинское</a:t>
                      </a:r>
                      <a:endParaRPr lang="ru-RU" sz="2000" b="1" dirty="0">
                        <a:latin typeface="Times New Roman"/>
                        <a:ea typeface="Times New Roman"/>
                      </a:endParaRPr>
                    </a:p>
                  </a:txBody>
                  <a:tcPr marL="25125" marR="251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667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25125" marR="251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4765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25125" marR="251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3335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+1</a:t>
                      </a:r>
                    </a:p>
                  </a:txBody>
                  <a:tcPr marL="25125" marR="251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5</a:t>
                      </a:r>
                    </a:p>
                  </a:txBody>
                  <a:tcPr marL="25125" marR="251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10</a:t>
                      </a:r>
                    </a:p>
                  </a:txBody>
                  <a:tcPr marL="25125" marR="251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+5</a:t>
                      </a:r>
                    </a:p>
                  </a:txBody>
                  <a:tcPr marL="25125" marR="251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258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</a:rPr>
                        <a:t>6</a:t>
                      </a:r>
                    </a:p>
                  </a:txBody>
                  <a:tcPr marL="25125" marR="251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err="1" smtClean="0">
                          <a:latin typeface="Times New Roman"/>
                          <a:ea typeface="Times New Roman"/>
                        </a:rPr>
                        <a:t>Анненковское</a:t>
                      </a:r>
                      <a:endParaRPr lang="ru-RU" sz="2000" b="1" dirty="0">
                        <a:latin typeface="Times New Roman"/>
                        <a:ea typeface="Times New Roman"/>
                      </a:endParaRPr>
                    </a:p>
                  </a:txBody>
                  <a:tcPr marL="25125" marR="251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5717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25125" marR="251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4765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25125" marR="251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905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25125" marR="251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25125" marR="251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25125" marR="251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+1</a:t>
                      </a:r>
                    </a:p>
                  </a:txBody>
                  <a:tcPr marL="25125" marR="251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258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</a:rPr>
                        <a:t>7</a:t>
                      </a:r>
                    </a:p>
                  </a:txBody>
                  <a:tcPr marL="25125" marR="251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err="1">
                          <a:latin typeface="Times New Roman"/>
                          <a:ea typeface="Times New Roman"/>
                        </a:rPr>
                        <a:t>Тимерсянское</a:t>
                      </a:r>
                      <a:endParaRPr lang="ru-RU" sz="2000" b="1" dirty="0">
                        <a:latin typeface="Times New Roman"/>
                        <a:ea typeface="Times New Roman"/>
                      </a:endParaRPr>
                    </a:p>
                  </a:txBody>
                  <a:tcPr marL="25125" marR="251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667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25125" marR="251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5717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25125" marR="251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905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25125" marR="251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25125" marR="251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25125" marR="251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+2</a:t>
                      </a:r>
                    </a:p>
                  </a:txBody>
                  <a:tcPr marL="25125" marR="251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258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</a:rPr>
                        <a:t>8</a:t>
                      </a:r>
                    </a:p>
                  </a:txBody>
                  <a:tcPr marL="25125" marR="251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err="1" smtClean="0">
                          <a:latin typeface="Times New Roman"/>
                          <a:ea typeface="Times New Roman"/>
                        </a:rPr>
                        <a:t>Мокробугурнинское</a:t>
                      </a:r>
                      <a:endParaRPr lang="ru-RU" sz="2000" b="1" dirty="0">
                        <a:latin typeface="Times New Roman"/>
                        <a:ea typeface="Times New Roman"/>
                      </a:endParaRPr>
                    </a:p>
                  </a:txBody>
                  <a:tcPr marL="25125" marR="251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5717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25125" marR="251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4765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25125" marR="251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905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25125" marR="251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25125" marR="251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25125" marR="251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</a:rPr>
                        <a:t>_1</a:t>
                      </a:r>
                    </a:p>
                  </a:txBody>
                  <a:tcPr marL="25125" marR="251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80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>
                        <a:latin typeface="Times New Roman"/>
                        <a:ea typeface="Times New Roman"/>
                      </a:endParaRPr>
                    </a:p>
                  </a:txBody>
                  <a:tcPr marL="25125" marR="251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</a:rPr>
                        <a:t>Итого</a:t>
                      </a:r>
                    </a:p>
                  </a:txBody>
                  <a:tcPr marL="25125" marR="251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0002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</a:rPr>
                        <a:t>12</a:t>
                      </a:r>
                    </a:p>
                  </a:txBody>
                  <a:tcPr marL="25125" marR="251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0955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</a:rPr>
                        <a:t>15</a:t>
                      </a:r>
                    </a:p>
                  </a:txBody>
                  <a:tcPr marL="25125" marR="251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2382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</a:rPr>
                        <a:t>+3</a:t>
                      </a:r>
                    </a:p>
                  </a:txBody>
                  <a:tcPr marL="25125" marR="251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</a:rPr>
                        <a:t>37</a:t>
                      </a:r>
                    </a:p>
                  </a:txBody>
                  <a:tcPr marL="25125" marR="251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</a:rPr>
                        <a:t>34</a:t>
                      </a:r>
                    </a:p>
                  </a:txBody>
                  <a:tcPr marL="25125" marR="251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-3</a:t>
                      </a:r>
                    </a:p>
                  </a:txBody>
                  <a:tcPr marL="25125" marR="251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57158" y="428604"/>
            <a:ext cx="857256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Сведения о браках и разводах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по МО «Цильнинский район» за январь 2014 г. и 2015 г.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85720" y="1357298"/>
          <a:ext cx="8429685" cy="3855720"/>
        </p:xfrm>
        <a:graphic>
          <a:graphicData uri="http://schemas.openxmlformats.org/drawingml/2006/table">
            <a:tbl>
              <a:tblPr/>
              <a:tblGrid>
                <a:gridCol w="364809"/>
                <a:gridCol w="2605775"/>
                <a:gridCol w="977166"/>
                <a:gridCol w="964137"/>
                <a:gridCol w="794762"/>
                <a:gridCol w="951108"/>
                <a:gridCol w="990195"/>
                <a:gridCol w="781733"/>
              </a:tblGrid>
              <a:tr h="263815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</a:rPr>
                        <a:t>№</a:t>
                      </a:r>
                      <a:endParaRPr lang="ru-RU" sz="2000" b="1" dirty="0">
                        <a:latin typeface="Times New Roman"/>
                        <a:ea typeface="Times New Roman"/>
                      </a:endParaRPr>
                    </a:p>
                  </a:txBody>
                  <a:tcPr marL="25125" marR="251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52387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</a:rPr>
                        <a:t>Поселение</a:t>
                      </a:r>
                    </a:p>
                  </a:txBody>
                  <a:tcPr marL="25125" marR="251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46672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</a:rPr>
                        <a:t>Брак</a:t>
                      </a:r>
                    </a:p>
                  </a:txBody>
                  <a:tcPr marL="25125" marR="251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1905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err="1">
                          <a:latin typeface="Times New Roman"/>
                          <a:ea typeface="Times New Roman"/>
                        </a:rPr>
                        <a:t>Откл</a:t>
                      </a:r>
                      <a:r>
                        <a:rPr lang="ru-RU" sz="2000" b="1" dirty="0">
                          <a:latin typeface="Times New Roman"/>
                          <a:ea typeface="Times New Roman"/>
                        </a:rPr>
                        <a:t>.</a:t>
                      </a:r>
                    </a:p>
                  </a:txBody>
                  <a:tcPr marL="25125" marR="251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40005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</a:rPr>
                        <a:t>Развод</a:t>
                      </a:r>
                    </a:p>
                  </a:txBody>
                  <a:tcPr marL="25125" marR="251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err="1">
                          <a:latin typeface="Times New Roman"/>
                          <a:ea typeface="Times New Roman"/>
                        </a:rPr>
                        <a:t>Откл</a:t>
                      </a:r>
                      <a:r>
                        <a:rPr lang="ru-RU" sz="2000" b="1" dirty="0">
                          <a:latin typeface="Times New Roman"/>
                          <a:ea typeface="Times New Roman"/>
                        </a:rPr>
                        <a:t>.</a:t>
                      </a:r>
                    </a:p>
                  </a:txBody>
                  <a:tcPr marL="25125" marR="251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3815"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25125" marR="251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25125" marR="251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4287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</a:rPr>
                        <a:t>2014</a:t>
                      </a:r>
                    </a:p>
                  </a:txBody>
                  <a:tcPr marL="25125" marR="251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3335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</a:rPr>
                        <a:t>2015</a:t>
                      </a:r>
                    </a:p>
                  </a:txBody>
                  <a:tcPr marL="25125" marR="251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 dirty="0">
                        <a:latin typeface="Times New Roman"/>
                        <a:ea typeface="Times New Roman"/>
                      </a:endParaRPr>
                    </a:p>
                  </a:txBody>
                  <a:tcPr marL="25125" marR="251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3335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</a:rPr>
                        <a:t>2014</a:t>
                      </a:r>
                    </a:p>
                  </a:txBody>
                  <a:tcPr marL="25125" marR="251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4287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</a:rPr>
                        <a:t>2015</a:t>
                      </a:r>
                    </a:p>
                  </a:txBody>
                  <a:tcPr marL="25125" marR="251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 dirty="0">
                        <a:latin typeface="Times New Roman"/>
                        <a:ea typeface="Times New Roman"/>
                      </a:endParaRPr>
                    </a:p>
                  </a:txBody>
                  <a:tcPr marL="25125" marR="251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43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25125" marR="251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err="1" smtClean="0">
                          <a:latin typeface="Times New Roman"/>
                          <a:ea typeface="Times New Roman"/>
                        </a:rPr>
                        <a:t>Большенагаткинское</a:t>
                      </a:r>
                      <a:endParaRPr lang="ru-RU" sz="2000" b="1" dirty="0">
                        <a:latin typeface="Times New Roman"/>
                        <a:ea typeface="Times New Roman"/>
                      </a:endParaRPr>
                    </a:p>
                  </a:txBody>
                  <a:tcPr marL="25125" marR="251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5717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25125" marR="251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5717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25125" marR="251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6192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</a:rPr>
                        <a:t>-1</a:t>
                      </a:r>
                    </a:p>
                  </a:txBody>
                  <a:tcPr marL="25125" marR="251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3812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25125" marR="251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667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25125" marR="251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</a:rPr>
                        <a:t>-3</a:t>
                      </a:r>
                    </a:p>
                  </a:txBody>
                  <a:tcPr marL="25125" marR="251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38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25125" marR="251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err="1">
                          <a:latin typeface="Times New Roman"/>
                          <a:ea typeface="Times New Roman"/>
                        </a:rPr>
                        <a:t>Апгашинское</a:t>
                      </a:r>
                      <a:endParaRPr lang="ru-RU" sz="2000" b="1" dirty="0">
                        <a:latin typeface="Times New Roman"/>
                        <a:ea typeface="Times New Roman"/>
                      </a:endParaRPr>
                    </a:p>
                  </a:txBody>
                  <a:tcPr marL="25125" marR="251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5717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25125" marR="251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4765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25125" marR="251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25125" marR="251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4765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25125" marR="251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5717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25125" marR="251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>
                        <a:latin typeface="Times New Roman"/>
                        <a:ea typeface="Times New Roman"/>
                      </a:endParaRPr>
                    </a:p>
                  </a:txBody>
                  <a:tcPr marL="25125" marR="251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38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25125" marR="251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err="1" smtClean="0">
                          <a:latin typeface="Times New Roman"/>
                          <a:ea typeface="Times New Roman"/>
                        </a:rPr>
                        <a:t>Епховоозерское</a:t>
                      </a:r>
                      <a:endParaRPr lang="ru-RU" sz="2000" b="1" dirty="0">
                        <a:latin typeface="Times New Roman"/>
                        <a:ea typeface="Times New Roman"/>
                      </a:endParaRPr>
                    </a:p>
                  </a:txBody>
                  <a:tcPr marL="25125" marR="251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5717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25125" marR="251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4765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25125" marR="251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>
                        <a:latin typeface="Times New Roman"/>
                        <a:ea typeface="Times New Roman"/>
                      </a:endParaRPr>
                    </a:p>
                  </a:txBody>
                  <a:tcPr marL="25125" marR="251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4765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25125" marR="251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5717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25125" marR="251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>
                        <a:latin typeface="Times New Roman"/>
                        <a:ea typeface="Times New Roman"/>
                      </a:endParaRPr>
                    </a:p>
                  </a:txBody>
                  <a:tcPr marL="25125" marR="251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38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25125" marR="251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err="1" smtClean="0">
                          <a:latin typeface="Times New Roman"/>
                          <a:ea typeface="Times New Roman"/>
                        </a:rPr>
                        <a:t>Новоникулинское</a:t>
                      </a:r>
                      <a:endParaRPr lang="ru-RU" sz="2000" b="1" dirty="0">
                        <a:latin typeface="Times New Roman"/>
                        <a:ea typeface="Times New Roman"/>
                      </a:endParaRPr>
                    </a:p>
                  </a:txBody>
                  <a:tcPr marL="25125" marR="251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5717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25125" marR="251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4765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25125" marR="251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>
                        <a:latin typeface="Times New Roman"/>
                        <a:ea typeface="Times New Roman"/>
                      </a:endParaRPr>
                    </a:p>
                  </a:txBody>
                  <a:tcPr marL="25125" marR="251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4765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25125" marR="251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667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25125" marR="251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</a:rPr>
                        <a:t>+1</a:t>
                      </a:r>
                    </a:p>
                  </a:txBody>
                  <a:tcPr marL="25125" marR="251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43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</a:rPr>
                        <a:t>5</a:t>
                      </a:r>
                    </a:p>
                  </a:txBody>
                  <a:tcPr marL="25125" marR="251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err="1" smtClean="0">
                          <a:latin typeface="Times New Roman"/>
                          <a:ea typeface="Times New Roman"/>
                        </a:rPr>
                        <a:t>Цильнинское</a:t>
                      </a:r>
                      <a:endParaRPr lang="ru-RU" sz="2000" b="1" dirty="0">
                        <a:latin typeface="Times New Roman"/>
                        <a:ea typeface="Times New Roman"/>
                      </a:endParaRPr>
                    </a:p>
                  </a:txBody>
                  <a:tcPr marL="25125" marR="251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5717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25125" marR="251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4765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25125" marR="251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>
                        <a:latin typeface="Times New Roman"/>
                        <a:ea typeface="Times New Roman"/>
                      </a:endParaRPr>
                    </a:p>
                  </a:txBody>
                  <a:tcPr marL="25125" marR="251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4765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25125" marR="251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667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25125" marR="251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</a:rPr>
                        <a:t>-1</a:t>
                      </a:r>
                    </a:p>
                  </a:txBody>
                  <a:tcPr marL="25125" marR="251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38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</a:rPr>
                        <a:t>6</a:t>
                      </a:r>
                    </a:p>
                  </a:txBody>
                  <a:tcPr marL="25125" marR="251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err="1" smtClean="0">
                          <a:latin typeface="Times New Roman"/>
                          <a:ea typeface="Times New Roman"/>
                        </a:rPr>
                        <a:t>Анненковское</a:t>
                      </a:r>
                      <a:endParaRPr lang="ru-RU" sz="2000" b="1" dirty="0">
                        <a:latin typeface="Times New Roman"/>
                        <a:ea typeface="Times New Roman"/>
                      </a:endParaRPr>
                    </a:p>
                  </a:txBody>
                  <a:tcPr marL="25125" marR="251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5717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25125" marR="251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4765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25125" marR="251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>
                        <a:latin typeface="Times New Roman"/>
                        <a:ea typeface="Times New Roman"/>
                      </a:endParaRPr>
                    </a:p>
                  </a:txBody>
                  <a:tcPr marL="25125" marR="251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4765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25125" marR="251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5717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25125" marR="251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>
                        <a:latin typeface="Times New Roman"/>
                        <a:ea typeface="Times New Roman"/>
                      </a:endParaRPr>
                    </a:p>
                  </a:txBody>
                  <a:tcPr marL="25125" marR="251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38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</a:rPr>
                        <a:t>7</a:t>
                      </a:r>
                    </a:p>
                  </a:txBody>
                  <a:tcPr marL="25125" marR="251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err="1">
                          <a:latin typeface="Times New Roman"/>
                          <a:ea typeface="Times New Roman"/>
                        </a:rPr>
                        <a:t>Тимерсянское</a:t>
                      </a:r>
                      <a:endParaRPr lang="ru-RU" sz="2000" b="1" dirty="0">
                        <a:latin typeface="Times New Roman"/>
                        <a:ea typeface="Times New Roman"/>
                      </a:endParaRPr>
                    </a:p>
                  </a:txBody>
                  <a:tcPr marL="25125" marR="251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5717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25125" marR="251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4765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25125" marR="251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>
                        <a:latin typeface="Times New Roman"/>
                        <a:ea typeface="Times New Roman"/>
                      </a:endParaRPr>
                    </a:p>
                  </a:txBody>
                  <a:tcPr marL="25125" marR="251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5717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25125" marR="251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5717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25125" marR="251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</a:rPr>
                        <a:t>-1</a:t>
                      </a:r>
                    </a:p>
                  </a:txBody>
                  <a:tcPr marL="25125" marR="251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38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</a:rPr>
                        <a:t>8</a:t>
                      </a:r>
                    </a:p>
                  </a:txBody>
                  <a:tcPr marL="25125" marR="251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err="1" smtClean="0">
                          <a:latin typeface="Times New Roman"/>
                          <a:ea typeface="Times New Roman"/>
                        </a:rPr>
                        <a:t>Мокробугурнинское</a:t>
                      </a:r>
                      <a:endParaRPr lang="ru-RU" sz="2000" b="1" dirty="0">
                        <a:latin typeface="Times New Roman"/>
                        <a:ea typeface="Times New Roman"/>
                      </a:endParaRPr>
                    </a:p>
                  </a:txBody>
                  <a:tcPr marL="25125" marR="251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5717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25125" marR="251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4765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25125" marR="251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>
                        <a:latin typeface="Times New Roman"/>
                        <a:ea typeface="Times New Roman"/>
                      </a:endParaRPr>
                    </a:p>
                  </a:txBody>
                  <a:tcPr marL="25125" marR="251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4765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25125" marR="251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5717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25125" marR="251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>
                        <a:latin typeface="Times New Roman"/>
                        <a:ea typeface="Times New Roman"/>
                      </a:endParaRPr>
                    </a:p>
                  </a:txBody>
                  <a:tcPr marL="25125" marR="251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015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>
                        <a:latin typeface="Times New Roman"/>
                        <a:ea typeface="Times New Roman"/>
                      </a:endParaRPr>
                    </a:p>
                  </a:txBody>
                  <a:tcPr marL="25125" marR="251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</a:rPr>
                        <a:t>Итого</a:t>
                      </a:r>
                    </a:p>
                  </a:txBody>
                  <a:tcPr marL="25125" marR="251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3812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25125" marR="251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3812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25125" marR="251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4287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</a:rPr>
                        <a:t>-1</a:t>
                      </a:r>
                    </a:p>
                  </a:txBody>
                  <a:tcPr marL="25125" marR="251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</a:rPr>
                        <a:t>7</a:t>
                      </a:r>
                    </a:p>
                  </a:txBody>
                  <a:tcPr marL="25125" marR="251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3812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25125" marR="251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+4</a:t>
                      </a:r>
                    </a:p>
                  </a:txBody>
                  <a:tcPr marL="25125" marR="251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57158" y="571480"/>
            <a:ext cx="857256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Браки и разводы</a:t>
            </a: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214282" y="1285860"/>
          <a:ext cx="8858312" cy="3923695"/>
        </p:xfrm>
        <a:graphic>
          <a:graphicData uri="http://schemas.openxmlformats.org/drawingml/2006/table">
            <a:tbl>
              <a:tblPr/>
              <a:tblGrid>
                <a:gridCol w="1714512"/>
                <a:gridCol w="642942"/>
                <a:gridCol w="571504"/>
                <a:gridCol w="571504"/>
                <a:gridCol w="571504"/>
                <a:gridCol w="642941"/>
                <a:gridCol w="571504"/>
                <a:gridCol w="571504"/>
                <a:gridCol w="571504"/>
                <a:gridCol w="571504"/>
                <a:gridCol w="571504"/>
                <a:gridCol w="625990"/>
                <a:gridCol w="659895"/>
              </a:tblGrid>
              <a:tr h="46187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398" marR="4398" marT="43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2003</a:t>
                      </a:r>
                    </a:p>
                  </a:txBody>
                  <a:tcPr marL="4398" marR="4398" marT="43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2004</a:t>
                      </a:r>
                    </a:p>
                  </a:txBody>
                  <a:tcPr marL="4398" marR="4398" marT="43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2005</a:t>
                      </a:r>
                    </a:p>
                  </a:txBody>
                  <a:tcPr marL="4398" marR="4398" marT="43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2006</a:t>
                      </a:r>
                    </a:p>
                  </a:txBody>
                  <a:tcPr marL="4398" marR="4398" marT="43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2007</a:t>
                      </a:r>
                    </a:p>
                  </a:txBody>
                  <a:tcPr marL="4398" marR="4398" marT="43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2008</a:t>
                      </a:r>
                    </a:p>
                  </a:txBody>
                  <a:tcPr marL="4398" marR="4398" marT="43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2009</a:t>
                      </a:r>
                    </a:p>
                  </a:txBody>
                  <a:tcPr marL="4398" marR="4398" marT="43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2010</a:t>
                      </a:r>
                    </a:p>
                  </a:txBody>
                  <a:tcPr marL="4398" marR="4398" marT="43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2011</a:t>
                      </a:r>
                    </a:p>
                  </a:txBody>
                  <a:tcPr marL="4398" marR="4398" marT="43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2012</a:t>
                      </a:r>
                    </a:p>
                  </a:txBody>
                  <a:tcPr marL="4398" marR="4398" marT="43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2013</a:t>
                      </a:r>
                    </a:p>
                  </a:txBody>
                  <a:tcPr marL="4398" marR="4398" marT="43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2014</a:t>
                      </a:r>
                    </a:p>
                  </a:txBody>
                  <a:tcPr marL="4398" marR="4398" marT="43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7492"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Число браков</a:t>
                      </a:r>
                    </a:p>
                  </a:txBody>
                  <a:tcPr marL="4398" marR="4398" marT="439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ru-RU" dirty="0"/>
                        <a:t>152</a:t>
                      </a:r>
                    </a:p>
                  </a:txBody>
                  <a:tcPr marL="66675" marR="66675" marT="66675" marB="66675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ru-RU"/>
                        <a:t>98</a:t>
                      </a:r>
                    </a:p>
                  </a:txBody>
                  <a:tcPr marL="66675" marR="66675" marT="66675" marB="66675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ru-RU"/>
                        <a:t>121</a:t>
                      </a:r>
                    </a:p>
                  </a:txBody>
                  <a:tcPr marL="66675" marR="66675" marT="66675" marB="66675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ru-RU"/>
                        <a:t>123</a:t>
                      </a:r>
                    </a:p>
                  </a:txBody>
                  <a:tcPr marL="66675" marR="66675" marT="66675" marB="66675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ru-RU"/>
                        <a:t>112</a:t>
                      </a:r>
                    </a:p>
                  </a:txBody>
                  <a:tcPr marL="66675" marR="66675" marT="66675" marB="66675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ru-RU"/>
                        <a:t>102</a:t>
                      </a:r>
                    </a:p>
                  </a:txBody>
                  <a:tcPr marL="66675" marR="66675" marT="66675" marB="66675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ru-RU"/>
                        <a:t>105</a:t>
                      </a:r>
                    </a:p>
                  </a:txBody>
                  <a:tcPr marL="66675" marR="66675" marT="66675" marB="66675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ru-RU"/>
                        <a:t>97</a:t>
                      </a:r>
                    </a:p>
                  </a:txBody>
                  <a:tcPr marL="66675" marR="66675" marT="66675" marB="66675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ru-RU"/>
                        <a:t>241</a:t>
                      </a:r>
                    </a:p>
                  </a:txBody>
                  <a:tcPr marL="66675" marR="66675" marT="66675" marB="66675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ru-RU"/>
                        <a:t>241</a:t>
                      </a:r>
                    </a:p>
                  </a:txBody>
                  <a:tcPr marL="66675" marR="66675" marT="66675" marB="66675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ru-RU"/>
                        <a:t>197</a:t>
                      </a:r>
                    </a:p>
                  </a:txBody>
                  <a:tcPr marL="66675" marR="66675" marT="66675" marB="66675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ru-RU"/>
                        <a:t>211</a:t>
                      </a:r>
                    </a:p>
                  </a:txBody>
                  <a:tcPr marL="66675" marR="66675" marT="66675" marB="66675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7492"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Число разводов</a:t>
                      </a:r>
                    </a:p>
                  </a:txBody>
                  <a:tcPr marL="4398" marR="4398" marT="439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ru-RU"/>
                        <a:t>128</a:t>
                      </a:r>
                    </a:p>
                  </a:txBody>
                  <a:tcPr marL="66675" marR="66675" marT="66675" marB="66675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ru-RU"/>
                        <a:t>71</a:t>
                      </a:r>
                    </a:p>
                  </a:txBody>
                  <a:tcPr marL="66675" marR="66675" marT="66675" marB="66675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ru-RU"/>
                        <a:t>58</a:t>
                      </a:r>
                    </a:p>
                  </a:txBody>
                  <a:tcPr marL="66675" marR="66675" marT="66675" marB="66675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ru-RU"/>
                        <a:t>75</a:t>
                      </a:r>
                    </a:p>
                  </a:txBody>
                  <a:tcPr marL="66675" marR="66675" marT="66675" marB="66675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ru-RU"/>
                        <a:t>83</a:t>
                      </a:r>
                    </a:p>
                  </a:txBody>
                  <a:tcPr marL="66675" marR="66675" marT="66675" marB="66675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ru-RU"/>
                        <a:t>130</a:t>
                      </a:r>
                    </a:p>
                  </a:txBody>
                  <a:tcPr marL="66675" marR="66675" marT="66675" marB="66675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ru-RU"/>
                        <a:t>93</a:t>
                      </a:r>
                    </a:p>
                  </a:txBody>
                  <a:tcPr marL="66675" marR="66675" marT="66675" marB="66675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ru-RU"/>
                        <a:t>67</a:t>
                      </a:r>
                    </a:p>
                  </a:txBody>
                  <a:tcPr marL="66675" marR="66675" marT="66675" marB="66675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ru-RU"/>
                        <a:t>98</a:t>
                      </a:r>
                    </a:p>
                  </a:txBody>
                  <a:tcPr marL="66675" marR="66675" marT="66675" marB="66675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ru-RU" dirty="0"/>
                        <a:t>106</a:t>
                      </a:r>
                    </a:p>
                  </a:txBody>
                  <a:tcPr marL="66675" marR="66675" marT="66675" marB="66675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ru-RU"/>
                        <a:t>101</a:t>
                      </a:r>
                    </a:p>
                  </a:txBody>
                  <a:tcPr marL="66675" marR="66675" marT="66675" marB="66675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ru-RU"/>
                        <a:t>102</a:t>
                      </a:r>
                    </a:p>
                  </a:txBody>
                  <a:tcPr marL="66675" marR="66675" marT="66675" marB="66675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0244"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Коэффициент брачности</a:t>
                      </a:r>
                    </a:p>
                  </a:txBody>
                  <a:tcPr marL="4398" marR="4398" marT="439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ru-RU"/>
                        <a:t>5,3</a:t>
                      </a:r>
                    </a:p>
                  </a:txBody>
                  <a:tcPr marL="66675" marR="66675" marT="66675" marB="66675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ru-RU"/>
                        <a:t>3,4</a:t>
                      </a:r>
                    </a:p>
                  </a:txBody>
                  <a:tcPr marL="66675" marR="66675" marT="66675" marB="66675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ru-RU"/>
                        <a:t>4,3</a:t>
                      </a:r>
                    </a:p>
                  </a:txBody>
                  <a:tcPr marL="66675" marR="66675" marT="66675" marB="66675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ru-RU"/>
                        <a:t>4,4</a:t>
                      </a:r>
                    </a:p>
                  </a:txBody>
                  <a:tcPr marL="66675" marR="66675" marT="66675" marB="66675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ru-RU"/>
                        <a:t>4,0</a:t>
                      </a:r>
                    </a:p>
                  </a:txBody>
                  <a:tcPr marL="66675" marR="66675" marT="66675" marB="66675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ru-RU"/>
                        <a:t>3,7</a:t>
                      </a:r>
                    </a:p>
                  </a:txBody>
                  <a:tcPr marL="66675" marR="66675" marT="66675" marB="66675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ru-RU"/>
                        <a:t>3,8</a:t>
                      </a:r>
                    </a:p>
                  </a:txBody>
                  <a:tcPr marL="66675" marR="66675" marT="66675" marB="66675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ru-RU"/>
                        <a:t>3,5</a:t>
                      </a:r>
                    </a:p>
                  </a:txBody>
                  <a:tcPr marL="66675" marR="66675" marT="66675" marB="66675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ru-RU"/>
                        <a:t>8,8</a:t>
                      </a:r>
                    </a:p>
                  </a:txBody>
                  <a:tcPr marL="66675" marR="66675" marT="66675" marB="66675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ru-RU" dirty="0"/>
                        <a:t>8,9</a:t>
                      </a:r>
                    </a:p>
                  </a:txBody>
                  <a:tcPr marL="66675" marR="66675" marT="66675" marB="66675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ru-RU" dirty="0"/>
                        <a:t>7,4</a:t>
                      </a:r>
                    </a:p>
                  </a:txBody>
                  <a:tcPr marL="66675" marR="66675" marT="66675" marB="66675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en-US" dirty="0" smtClean="0"/>
                        <a:t>8</a:t>
                      </a:r>
                      <a:r>
                        <a:rPr lang="ru-RU" dirty="0" smtClean="0"/>
                        <a:t>,</a:t>
                      </a:r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marL="66675" marR="66675" marT="66675" marB="66675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2997"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Областной коэффициент брачности</a:t>
                      </a:r>
                    </a:p>
                  </a:txBody>
                  <a:tcPr marL="4398" marR="4398" marT="439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ru-RU"/>
                        <a:t>7,0</a:t>
                      </a:r>
                    </a:p>
                  </a:txBody>
                  <a:tcPr marL="66675" marR="66675" marT="66675" marB="66675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ru-RU"/>
                        <a:t>6,2</a:t>
                      </a:r>
                    </a:p>
                  </a:txBody>
                  <a:tcPr marL="66675" marR="66675" marT="66675" marB="66675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ru-RU"/>
                        <a:t>6,9</a:t>
                      </a:r>
                    </a:p>
                  </a:txBody>
                  <a:tcPr marL="66675" marR="66675" marT="66675" marB="66675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ru-RU"/>
                        <a:t>7,4</a:t>
                      </a:r>
                    </a:p>
                  </a:txBody>
                  <a:tcPr marL="66675" marR="66675" marT="66675" marB="66675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ru-RU"/>
                        <a:t>8,4</a:t>
                      </a:r>
                    </a:p>
                  </a:txBody>
                  <a:tcPr marL="66675" marR="66675" marT="66675" marB="66675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ru-RU"/>
                        <a:t>7,9</a:t>
                      </a:r>
                    </a:p>
                  </a:txBody>
                  <a:tcPr marL="66675" marR="66675" marT="66675" marB="66675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ru-RU"/>
                        <a:t>8,0</a:t>
                      </a:r>
                    </a:p>
                  </a:txBody>
                  <a:tcPr marL="66675" marR="66675" marT="66675" marB="66675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en-US" dirty="0" smtClean="0"/>
                        <a:t>8</a:t>
                      </a:r>
                      <a:r>
                        <a:rPr lang="ru-RU" dirty="0" smtClean="0"/>
                        <a:t>,</a:t>
                      </a:r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 marL="66675" marR="66675" marT="66675" marB="66675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en-US" dirty="0" smtClean="0"/>
                        <a:t>8</a:t>
                      </a:r>
                      <a:r>
                        <a:rPr lang="ru-RU" dirty="0" smtClean="0"/>
                        <a:t>,</a:t>
                      </a:r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 marL="66675" marR="66675" marT="66675" marB="66675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en-US" dirty="0" smtClean="0"/>
                        <a:t>8</a:t>
                      </a:r>
                      <a:r>
                        <a:rPr lang="ru-RU" dirty="0" smtClean="0"/>
                        <a:t>,</a:t>
                      </a:r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 marL="66675" marR="66675" marT="66675" marB="66675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en-US" dirty="0" smtClean="0"/>
                        <a:t>8</a:t>
                      </a:r>
                      <a:r>
                        <a:rPr lang="ru-RU" dirty="0" smtClean="0"/>
                        <a:t>,</a:t>
                      </a:r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 marL="66675" marR="66675" marT="66675" marB="66675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ru-RU"/>
                        <a:t>х</a:t>
                      </a:r>
                    </a:p>
                  </a:txBody>
                  <a:tcPr marL="66675" marR="66675" marT="66675" marB="66675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0244"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Коэффициент </a:t>
                      </a:r>
                      <a:r>
                        <a:rPr lang="ru-RU" sz="16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разводимости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398" marR="4398" marT="439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ru-RU"/>
                        <a:t>4,5</a:t>
                      </a:r>
                    </a:p>
                  </a:txBody>
                  <a:tcPr marL="66675" marR="66675" marT="66675" marB="66675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ru-RU"/>
                        <a:t>2,5</a:t>
                      </a:r>
                    </a:p>
                  </a:txBody>
                  <a:tcPr marL="66675" marR="66675" marT="66675" marB="66675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ru-RU"/>
                        <a:t>2,0</a:t>
                      </a:r>
                    </a:p>
                  </a:txBody>
                  <a:tcPr marL="66675" marR="66675" marT="66675" marB="66675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ru-RU"/>
                        <a:t>2,9</a:t>
                      </a:r>
                    </a:p>
                  </a:txBody>
                  <a:tcPr marL="66675" marR="66675" marT="66675" marB="66675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ru-RU"/>
                        <a:t>3,0</a:t>
                      </a:r>
                    </a:p>
                  </a:txBody>
                  <a:tcPr marL="66675" marR="66675" marT="66675" marB="66675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ru-RU"/>
                        <a:t>4,7</a:t>
                      </a:r>
                    </a:p>
                  </a:txBody>
                  <a:tcPr marL="66675" marR="66675" marT="66675" marB="66675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ru-RU"/>
                        <a:t>3,3</a:t>
                      </a:r>
                    </a:p>
                  </a:txBody>
                  <a:tcPr marL="66675" marR="66675" marT="66675" marB="66675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en-US" dirty="0" smtClean="0"/>
                        <a:t>2</a:t>
                      </a:r>
                      <a:r>
                        <a:rPr lang="ru-RU" dirty="0" smtClean="0"/>
                        <a:t>,</a:t>
                      </a:r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 marL="66675" marR="66675" marT="66675" marB="66675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en-US" dirty="0" smtClean="0"/>
                        <a:t>3</a:t>
                      </a:r>
                      <a:r>
                        <a:rPr lang="ru-RU" dirty="0" smtClean="0"/>
                        <a:t>,</a:t>
                      </a:r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 marL="66675" marR="66675" marT="66675" marB="66675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en-US" dirty="0" smtClean="0"/>
                        <a:t>3</a:t>
                      </a:r>
                      <a:r>
                        <a:rPr lang="ru-RU" dirty="0" smtClean="0"/>
                        <a:t>,</a:t>
                      </a:r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 marL="66675" marR="66675" marT="66675" marB="66675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en-US" dirty="0" smtClean="0"/>
                        <a:t>3</a:t>
                      </a:r>
                      <a:r>
                        <a:rPr lang="ru-RU" dirty="0" smtClean="0"/>
                        <a:t>,</a:t>
                      </a:r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 marL="66675" marR="66675" marT="66675" marB="66675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en-US" dirty="0" smtClean="0"/>
                        <a:t>3</a:t>
                      </a:r>
                      <a:r>
                        <a:rPr lang="ru-RU" dirty="0" smtClean="0"/>
                        <a:t>,</a:t>
                      </a:r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 marL="66675" marR="66675" marT="66675" marB="66675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2997"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Областной коэффициент </a:t>
                      </a:r>
                      <a:r>
                        <a:rPr lang="ru-RU" sz="16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разводимости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398" marR="4398" marT="439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ru-RU"/>
                        <a:t>5,8</a:t>
                      </a:r>
                    </a:p>
                  </a:txBody>
                  <a:tcPr marL="66675" marR="66675" marT="66675" marB="66675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ru-RU"/>
                        <a:t>4,2</a:t>
                      </a:r>
                    </a:p>
                  </a:txBody>
                  <a:tcPr marL="66675" marR="66675" marT="66675" marB="66675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ru-RU"/>
                        <a:t>4,1</a:t>
                      </a:r>
                    </a:p>
                  </a:txBody>
                  <a:tcPr marL="66675" marR="66675" marT="66675" marB="66675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ru-RU"/>
                        <a:t>4,4</a:t>
                      </a:r>
                    </a:p>
                  </a:txBody>
                  <a:tcPr marL="66675" marR="66675" marT="66675" marB="66675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ru-RU"/>
                        <a:t>4,9</a:t>
                      </a:r>
                    </a:p>
                  </a:txBody>
                  <a:tcPr marL="66675" marR="66675" marT="66675" marB="66675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ru-RU"/>
                        <a:t>5,4</a:t>
                      </a:r>
                    </a:p>
                  </a:txBody>
                  <a:tcPr marL="66675" marR="66675" marT="66675" marB="66675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ru-RU"/>
                        <a:t>5,4</a:t>
                      </a:r>
                    </a:p>
                  </a:txBody>
                  <a:tcPr marL="66675" marR="66675" marT="66675" marB="66675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en-US" dirty="0" smtClean="0"/>
                        <a:t>4</a:t>
                      </a:r>
                      <a:r>
                        <a:rPr lang="ru-RU" dirty="0" smtClean="0"/>
                        <a:t>,</a:t>
                      </a:r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 marL="66675" marR="66675" marT="66675" marB="66675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en-US" dirty="0" smtClean="0"/>
                        <a:t>4</a:t>
                      </a:r>
                      <a:r>
                        <a:rPr lang="ru-RU" dirty="0" smtClean="0"/>
                        <a:t>,</a:t>
                      </a:r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 marL="66675" marR="66675" marT="66675" marB="66675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en-US" dirty="0" smtClean="0"/>
                        <a:t>4</a:t>
                      </a:r>
                      <a:r>
                        <a:rPr lang="ru-RU" dirty="0" smtClean="0"/>
                        <a:t>,</a:t>
                      </a:r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 marL="66675" marR="66675" marT="66675" marB="66675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en-US" dirty="0" smtClean="0"/>
                        <a:t>5</a:t>
                      </a:r>
                      <a:r>
                        <a:rPr lang="ru-RU" dirty="0" smtClean="0"/>
                        <a:t>,</a:t>
                      </a:r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marL="66675" marR="66675" marT="66675" marB="66675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ru-RU" dirty="0" err="1"/>
                        <a:t>х</a:t>
                      </a:r>
                      <a:endParaRPr lang="ru-RU" dirty="0"/>
                    </a:p>
                  </a:txBody>
                  <a:tcPr marL="66675" marR="66675" marT="66675" marB="66675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57158" y="1214422"/>
            <a:ext cx="857256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Миграция населения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357158" y="2000240"/>
          <a:ext cx="8501125" cy="2428891"/>
        </p:xfrm>
        <a:graphic>
          <a:graphicData uri="http://schemas.openxmlformats.org/drawingml/2006/table">
            <a:tbl>
              <a:tblPr/>
              <a:tblGrid>
                <a:gridCol w="1357322"/>
                <a:gridCol w="642942"/>
                <a:gridCol w="571504"/>
                <a:gridCol w="571504"/>
                <a:gridCol w="571504"/>
                <a:gridCol w="571504"/>
                <a:gridCol w="571504"/>
                <a:gridCol w="571504"/>
                <a:gridCol w="571504"/>
                <a:gridCol w="571504"/>
                <a:gridCol w="571504"/>
                <a:gridCol w="630734"/>
                <a:gridCol w="726591"/>
              </a:tblGrid>
              <a:tr h="545371">
                <a:tc>
                  <a:txBody>
                    <a:bodyPr/>
                    <a:lstStyle/>
                    <a:p>
                      <a:pPr lvl="0" algn="ctr" rtl="0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724" marR="6724" marT="67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2003</a:t>
                      </a:r>
                    </a:p>
                  </a:txBody>
                  <a:tcPr marL="6724" marR="6724" marT="67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2004</a:t>
                      </a:r>
                    </a:p>
                  </a:txBody>
                  <a:tcPr marL="6724" marR="6724" marT="67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2005</a:t>
                      </a:r>
                    </a:p>
                  </a:txBody>
                  <a:tcPr marL="6724" marR="6724" marT="67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2006</a:t>
                      </a:r>
                    </a:p>
                  </a:txBody>
                  <a:tcPr marL="6724" marR="6724" marT="67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2007</a:t>
                      </a:r>
                    </a:p>
                  </a:txBody>
                  <a:tcPr marL="6724" marR="6724" marT="67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2008</a:t>
                      </a:r>
                    </a:p>
                  </a:txBody>
                  <a:tcPr marL="6724" marR="6724" marT="67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2009</a:t>
                      </a:r>
                    </a:p>
                  </a:txBody>
                  <a:tcPr marL="6724" marR="6724" marT="67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2010</a:t>
                      </a:r>
                    </a:p>
                  </a:txBody>
                  <a:tcPr marL="6724" marR="6724" marT="67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2011</a:t>
                      </a:r>
                    </a:p>
                  </a:txBody>
                  <a:tcPr marL="6724" marR="6724" marT="67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2012</a:t>
                      </a:r>
                    </a:p>
                  </a:txBody>
                  <a:tcPr marL="6724" marR="6724" marT="67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2013</a:t>
                      </a:r>
                    </a:p>
                  </a:txBody>
                  <a:tcPr marL="6724" marR="6724" marT="67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2014</a:t>
                      </a:r>
                    </a:p>
                    <a:p>
                      <a:pPr lvl="0" algn="ctr" rtl="0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(I-XI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24" marR="6724" marT="67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9196">
                <a:tc>
                  <a:txBody>
                    <a:bodyPr/>
                    <a:lstStyle/>
                    <a:p>
                      <a:pPr lvl="0" algn="ctr" rtl="0" fontAlgn="t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Число прибывших</a:t>
                      </a:r>
                    </a:p>
                  </a:txBody>
                  <a:tcPr marL="6724" marR="6724" marT="67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487</a:t>
                      </a:r>
                    </a:p>
                  </a:txBody>
                  <a:tcPr marL="6724" marR="6724" marT="67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617</a:t>
                      </a:r>
                    </a:p>
                  </a:txBody>
                  <a:tcPr marL="6724" marR="6724" marT="67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430</a:t>
                      </a:r>
                    </a:p>
                  </a:txBody>
                  <a:tcPr marL="6724" marR="6724" marT="67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279</a:t>
                      </a:r>
                    </a:p>
                  </a:txBody>
                  <a:tcPr marL="6724" marR="6724" marT="67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322</a:t>
                      </a:r>
                    </a:p>
                  </a:txBody>
                  <a:tcPr marL="6724" marR="6724" marT="67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255</a:t>
                      </a:r>
                    </a:p>
                  </a:txBody>
                  <a:tcPr marL="6724" marR="6724" marT="67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254</a:t>
                      </a:r>
                    </a:p>
                  </a:txBody>
                  <a:tcPr marL="6724" marR="6724" marT="67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263</a:t>
                      </a:r>
                    </a:p>
                  </a:txBody>
                  <a:tcPr marL="6724" marR="6724" marT="67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321</a:t>
                      </a:r>
                    </a:p>
                  </a:txBody>
                  <a:tcPr marL="6724" marR="6724" marT="67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284</a:t>
                      </a:r>
                    </a:p>
                  </a:txBody>
                  <a:tcPr marL="6724" marR="6724" marT="67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459</a:t>
                      </a:r>
                    </a:p>
                  </a:txBody>
                  <a:tcPr marL="6724" marR="6724" marT="67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492</a:t>
                      </a:r>
                    </a:p>
                  </a:txBody>
                  <a:tcPr marL="6724" marR="6724" marT="67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9196">
                <a:tc>
                  <a:txBody>
                    <a:bodyPr/>
                    <a:lstStyle/>
                    <a:p>
                      <a:pPr lvl="0" algn="ctr" rtl="0" fontAlgn="t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Число выбывших</a:t>
                      </a:r>
                    </a:p>
                  </a:txBody>
                  <a:tcPr marL="6724" marR="6724" marT="67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456</a:t>
                      </a:r>
                    </a:p>
                  </a:txBody>
                  <a:tcPr marL="6724" marR="6724" marT="67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363</a:t>
                      </a:r>
                    </a:p>
                  </a:txBody>
                  <a:tcPr marL="6724" marR="6724" marT="67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323</a:t>
                      </a:r>
                    </a:p>
                  </a:txBody>
                  <a:tcPr marL="6724" marR="6724" marT="67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262</a:t>
                      </a:r>
                    </a:p>
                  </a:txBody>
                  <a:tcPr marL="6724" marR="6724" marT="67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314</a:t>
                      </a:r>
                    </a:p>
                  </a:txBody>
                  <a:tcPr marL="6724" marR="6724" marT="67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344</a:t>
                      </a:r>
                    </a:p>
                  </a:txBody>
                  <a:tcPr marL="6724" marR="6724" marT="67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281</a:t>
                      </a:r>
                    </a:p>
                  </a:txBody>
                  <a:tcPr marL="6724" marR="6724" marT="67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273</a:t>
                      </a:r>
                    </a:p>
                  </a:txBody>
                  <a:tcPr marL="6724" marR="6724" marT="67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592</a:t>
                      </a:r>
                    </a:p>
                  </a:txBody>
                  <a:tcPr marL="6724" marR="6724" marT="67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693</a:t>
                      </a:r>
                    </a:p>
                  </a:txBody>
                  <a:tcPr marL="6724" marR="6724" marT="67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725</a:t>
                      </a:r>
                    </a:p>
                  </a:txBody>
                  <a:tcPr marL="6724" marR="6724" marT="67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668</a:t>
                      </a:r>
                    </a:p>
                  </a:txBody>
                  <a:tcPr marL="6724" marR="6724" marT="67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5128">
                <a:tc>
                  <a:txBody>
                    <a:bodyPr/>
                    <a:lstStyle/>
                    <a:p>
                      <a:pPr lvl="0" algn="ctr" rtl="0" fontAlgn="t"/>
                      <a:r>
                        <a:rPr lang="ru-RU" sz="1600" b="1" i="0" u="none" strike="noStrike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Миграцион-ный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прирост (+,-)</a:t>
                      </a:r>
                    </a:p>
                  </a:txBody>
                  <a:tcPr marL="6724" marR="6724" marT="67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31</a:t>
                      </a:r>
                    </a:p>
                  </a:txBody>
                  <a:tcPr marL="6724" marR="6724" marT="67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254</a:t>
                      </a:r>
                    </a:p>
                  </a:txBody>
                  <a:tcPr marL="6724" marR="6724" marT="67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107</a:t>
                      </a:r>
                    </a:p>
                  </a:txBody>
                  <a:tcPr marL="6724" marR="6724" marT="67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17</a:t>
                      </a:r>
                    </a:p>
                  </a:txBody>
                  <a:tcPr marL="6724" marR="6724" marT="67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</a:p>
                  </a:txBody>
                  <a:tcPr marL="6724" marR="6724" marT="67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-89</a:t>
                      </a:r>
                    </a:p>
                  </a:txBody>
                  <a:tcPr marL="6724" marR="6724" marT="67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-27</a:t>
                      </a:r>
                    </a:p>
                  </a:txBody>
                  <a:tcPr marL="6724" marR="6724" marT="67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-10</a:t>
                      </a:r>
                    </a:p>
                  </a:txBody>
                  <a:tcPr marL="6724" marR="6724" marT="67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-271</a:t>
                      </a:r>
                    </a:p>
                  </a:txBody>
                  <a:tcPr marL="6724" marR="6724" marT="67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-409</a:t>
                      </a:r>
                    </a:p>
                  </a:txBody>
                  <a:tcPr marL="6724" marR="6724" marT="67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-266</a:t>
                      </a:r>
                    </a:p>
                  </a:txBody>
                  <a:tcPr marL="6724" marR="6724" marT="67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-176</a:t>
                      </a:r>
                    </a:p>
                  </a:txBody>
                  <a:tcPr marL="6724" marR="6724" marT="67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85720" y="571480"/>
          <a:ext cx="8572560" cy="5398008"/>
        </p:xfrm>
        <a:graphic>
          <a:graphicData uri="http://schemas.openxmlformats.org/drawingml/2006/table">
            <a:tbl>
              <a:tblPr/>
              <a:tblGrid>
                <a:gridCol w="2066462"/>
                <a:gridCol w="590518"/>
                <a:gridCol w="590518"/>
                <a:gridCol w="590518"/>
                <a:gridCol w="590518"/>
                <a:gridCol w="572126"/>
                <a:gridCol w="642942"/>
                <a:gridCol w="571504"/>
                <a:gridCol w="571504"/>
                <a:gridCol w="857256"/>
                <a:gridCol w="928694"/>
              </a:tblGrid>
              <a:tr h="325477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Муниципальный район, городской округ</a:t>
                      </a:r>
                      <a:endParaRPr lang="ru-RU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229" marR="46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Наибольшее значение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229" marR="46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Все население, тыс. чел</a:t>
                      </a:r>
                      <a:endParaRPr lang="ru-RU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229" marR="46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229" marR="46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2014, % от наиб. значения</a:t>
                      </a:r>
                      <a:endParaRPr lang="ru-RU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229" marR="46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Рейтинг</a:t>
                      </a:r>
                      <a:endParaRPr lang="ru-RU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229" marR="46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547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тыс.</a:t>
                      </a:r>
                      <a:endParaRPr lang="ru-RU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чел.</a:t>
                      </a:r>
                      <a:endParaRPr lang="ru-RU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229" marR="46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  <a:endParaRPr lang="ru-RU" sz="11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229" marR="46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1989 год</a:t>
                      </a:r>
                      <a:endParaRPr lang="ru-RU" sz="11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229" marR="46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2002 год</a:t>
                      </a:r>
                      <a:endParaRPr lang="ru-RU" sz="11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229" marR="46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2011 год</a:t>
                      </a:r>
                      <a:endParaRPr lang="ru-RU" sz="11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229" marR="46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2012 </a:t>
                      </a:r>
                      <a:r>
                        <a:rPr lang="ru-RU" sz="11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ru-RU" sz="1100" b="1" dirty="0" smtClean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1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  <a:endParaRPr lang="ru-RU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229" marR="46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2013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год</a:t>
                      </a:r>
                    </a:p>
                  </a:txBody>
                  <a:tcPr marL="46229" marR="46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2014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год</a:t>
                      </a:r>
                      <a:endParaRPr lang="ru-RU" sz="11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229" marR="46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5742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г.Ульяновск (всего),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229" marR="46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693,1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229" marR="46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1996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229" marR="46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641,7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229" marR="46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657,5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229" marR="46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637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229" marR="46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637,2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229" marR="46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638,1</a:t>
                      </a:r>
                    </a:p>
                  </a:txBody>
                  <a:tcPr marL="46229" marR="46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639,5</a:t>
                      </a: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229" marR="46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Calibri"/>
                          <a:ea typeface="Times New Roman"/>
                          <a:cs typeface="Times New Roman"/>
                        </a:rPr>
                        <a:t>92,3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229" marR="46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229" marR="46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4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г.Димитровград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229" marR="46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134,1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229" marR="46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1998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229" marR="46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123,1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229" marR="46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130,9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229" marR="46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122,3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229" marR="46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121,5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229" marR="46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120</a:t>
                      </a:r>
                    </a:p>
                  </a:txBody>
                  <a:tcPr marL="46229" marR="46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118,5</a:t>
                      </a: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229" marR="46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Calibri"/>
                          <a:ea typeface="Times New Roman"/>
                          <a:cs typeface="Times New Roman"/>
                        </a:rPr>
                        <a:t>88,4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229" marR="46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574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г. Новоульяновск (город)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229" marR="46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18,3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229" marR="46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1999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229" marR="46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229" marR="46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229" marR="46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16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229" marR="46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15,7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229" marR="46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15,4</a:t>
                      </a:r>
                    </a:p>
                  </a:txBody>
                  <a:tcPr marL="46229" marR="46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19,3</a:t>
                      </a: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229" marR="46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Calibri"/>
                          <a:ea typeface="Times New Roman"/>
                          <a:cs typeface="Times New Roman"/>
                        </a:rPr>
                        <a:t>105,5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229" marR="46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574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Базарносызганский район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229" marR="46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23,8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229" marR="46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1959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229" marR="46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13,4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229" marR="46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11,4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229" marR="46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229" marR="46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9,8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229" marR="46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9,5</a:t>
                      </a:r>
                    </a:p>
                  </a:txBody>
                  <a:tcPr marL="46229" marR="46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9,2</a:t>
                      </a: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229" marR="46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Calibri"/>
                          <a:ea typeface="Times New Roman"/>
                          <a:cs typeface="Times New Roman"/>
                        </a:rPr>
                        <a:t>38,7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229" marR="46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Calibri"/>
                          <a:ea typeface="Times New Roman"/>
                          <a:cs typeface="Times New Roman"/>
                        </a:rPr>
                        <a:t>20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229" marR="46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4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Барышский район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229" marR="46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73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229" marR="46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1959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229" marR="46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56,5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229" marR="46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50,3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229" marR="46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43,9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229" marR="46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42,9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229" marR="46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42,3</a:t>
                      </a:r>
                    </a:p>
                  </a:txBody>
                  <a:tcPr marL="46229" marR="46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41,6</a:t>
                      </a: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229" marR="46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Calibri"/>
                          <a:ea typeface="Times New Roman"/>
                          <a:cs typeface="Times New Roman"/>
                        </a:rPr>
                        <a:t>56,9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229" marR="46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Calibri"/>
                          <a:ea typeface="Times New Roman"/>
                          <a:cs typeface="Times New Roman"/>
                        </a:rPr>
                        <a:t>9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229" marR="46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4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Вешкаймский район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229" marR="46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36,8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229" marR="46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1959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229" marR="46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25,8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229" marR="46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23,3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229" marR="46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19,7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229" marR="46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19,2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229" marR="46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18,7</a:t>
                      </a:r>
                    </a:p>
                  </a:txBody>
                  <a:tcPr marL="46229" marR="46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18,3</a:t>
                      </a: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229" marR="46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Calibri"/>
                          <a:ea typeface="Times New Roman"/>
                          <a:cs typeface="Times New Roman"/>
                        </a:rPr>
                        <a:t>49,7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229" marR="46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Calibri"/>
                          <a:ea typeface="Times New Roman"/>
                          <a:cs typeface="Times New Roman"/>
                        </a:rPr>
                        <a:t>15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229" marR="46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4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Инзенский район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229" marR="46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66,3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229" marR="46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1959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229" marR="46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44,3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229" marR="46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40,1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229" marR="46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33,8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229" marR="46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33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229" marR="46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32,4</a:t>
                      </a:r>
                    </a:p>
                  </a:txBody>
                  <a:tcPr marL="46229" marR="46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31,7</a:t>
                      </a: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229" marR="46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Calibri"/>
                          <a:ea typeface="Times New Roman"/>
                          <a:cs typeface="Times New Roman"/>
                        </a:rPr>
                        <a:t>47,8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229" marR="46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Calibri"/>
                          <a:ea typeface="Times New Roman"/>
                          <a:cs typeface="Times New Roman"/>
                        </a:rPr>
                        <a:t>18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229" marR="46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4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Карсунский район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229" marR="46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57,3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229" marR="46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1959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229" marR="46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32,7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229" marR="46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29,3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229" marR="46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25,1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229" marR="46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24,6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229" marR="46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24,1</a:t>
                      </a:r>
                    </a:p>
                  </a:txBody>
                  <a:tcPr marL="46229" marR="46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23,6</a:t>
                      </a: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229" marR="46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Calibri"/>
                          <a:ea typeface="Times New Roman"/>
                          <a:cs typeface="Times New Roman"/>
                        </a:rPr>
                        <a:t>41,2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229" marR="46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Calibri"/>
                          <a:ea typeface="Times New Roman"/>
                          <a:cs typeface="Times New Roman"/>
                        </a:rPr>
                        <a:t>19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229" marR="46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4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Кузоватовский район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229" marR="46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42,2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229" marR="46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1959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229" marR="46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29,7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229" marR="46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27,2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229" marR="46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22,3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229" marR="46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21,8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229" marR="46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21,3</a:t>
                      </a:r>
                    </a:p>
                  </a:txBody>
                  <a:tcPr marL="46229" marR="46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20,9</a:t>
                      </a: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229" marR="46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Calibri"/>
                          <a:ea typeface="Times New Roman"/>
                          <a:cs typeface="Times New Roman"/>
                        </a:rPr>
                        <a:t>49,5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229" marR="46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Calibri"/>
                          <a:ea typeface="Times New Roman"/>
                          <a:cs typeface="Times New Roman"/>
                        </a:rPr>
                        <a:t>16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229" marR="46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4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Майнский район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229" marR="46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46,6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229" marR="46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1959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229" marR="46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32,7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229" marR="46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30,6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229" marR="46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25,8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229" marR="46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25,3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229" marR="46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25</a:t>
                      </a:r>
                    </a:p>
                  </a:txBody>
                  <a:tcPr marL="46229" marR="46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24,7</a:t>
                      </a: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229" marR="46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Calibri"/>
                          <a:ea typeface="Times New Roman"/>
                          <a:cs typeface="Times New Roman"/>
                        </a:rPr>
                        <a:t>53,0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229" marR="46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Calibri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229" marR="46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4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Мелекесский район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229" marR="46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53,7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229" marR="46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1959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229" marR="46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42,1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229" marR="46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40,3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229" marR="46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36,6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229" marR="46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36,4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229" marR="46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36,2</a:t>
                      </a:r>
                    </a:p>
                  </a:txBody>
                  <a:tcPr marL="46229" marR="46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35,9</a:t>
                      </a: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229" marR="46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Calibri"/>
                          <a:ea typeface="Times New Roman"/>
                          <a:cs typeface="Times New Roman"/>
                        </a:rPr>
                        <a:t>66,9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229" marR="46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Calibri"/>
                          <a:ea typeface="Times New Roman"/>
                          <a:cs typeface="Times New Roman"/>
                        </a:rPr>
                        <a:t>5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229" marR="46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4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Николаевский район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229" marR="46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48,1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229" marR="46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1959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229" marR="46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34,3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229" marR="46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30,3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229" marR="46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27,1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229" marR="46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26,5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229" marR="46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26</a:t>
                      </a:r>
                    </a:p>
                  </a:txBody>
                  <a:tcPr marL="46229" marR="46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25,4</a:t>
                      </a: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229" marR="46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Calibri"/>
                          <a:ea typeface="Times New Roman"/>
                          <a:cs typeface="Times New Roman"/>
                        </a:rPr>
                        <a:t>52,8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229" marR="46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Calibri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229" marR="46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4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latin typeface="Times New Roman"/>
                          <a:ea typeface="Times New Roman"/>
                          <a:cs typeface="Times New Roman"/>
                        </a:rPr>
                        <a:t>Новомалыклинский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 район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229" marR="46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30,6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229" marR="46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1959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229" marR="46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18,8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229" marR="46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17,2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229" marR="46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15,3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229" marR="46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15,1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229" marR="46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14,9</a:t>
                      </a:r>
                    </a:p>
                  </a:txBody>
                  <a:tcPr marL="46229" marR="46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14,8</a:t>
                      </a: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229" marR="46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Calibri"/>
                          <a:ea typeface="Times New Roman"/>
                          <a:cs typeface="Times New Roman"/>
                        </a:rPr>
                        <a:t>48,4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229" marR="46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Calibri"/>
                          <a:ea typeface="Times New Roman"/>
                          <a:cs typeface="Times New Roman"/>
                        </a:rPr>
                        <a:t>17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229" marR="46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4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Новоспасский район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229" marR="46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25,3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229" marR="46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1959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229" marR="46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22,8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229" marR="46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23,8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229" marR="46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22,4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229" marR="46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22,2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229" marR="46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21,9</a:t>
                      </a:r>
                    </a:p>
                  </a:txBody>
                  <a:tcPr marL="46229" marR="46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21,7</a:t>
                      </a: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229" marR="46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Calibri"/>
                          <a:ea typeface="Times New Roman"/>
                          <a:cs typeface="Times New Roman"/>
                        </a:rPr>
                        <a:t>85,8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229" marR="46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229" marR="46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4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Павловский район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229" marR="46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23,2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229" marR="46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1959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229" marR="46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17,5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229" marR="46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16,5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229" marR="46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15,1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229" marR="46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14,7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229" marR="46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14,4</a:t>
                      </a:r>
                    </a:p>
                  </a:txBody>
                  <a:tcPr marL="46229" marR="46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14,1</a:t>
                      </a: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229" marR="46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Calibri"/>
                          <a:ea typeface="Times New Roman"/>
                          <a:cs typeface="Times New Roman"/>
                        </a:rPr>
                        <a:t>60,8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229" marR="46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Calibri"/>
                          <a:ea typeface="Times New Roman"/>
                          <a:cs typeface="Times New Roman"/>
                        </a:rPr>
                        <a:t>8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229" marR="46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4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Радищевский район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229" marR="46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21,3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229" marR="46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1959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229" marR="46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16,0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229" marR="46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15,8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229" marR="46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14,2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229" marR="46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13,8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229" marR="46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13,4</a:t>
                      </a:r>
                    </a:p>
                  </a:txBody>
                  <a:tcPr marL="46229" marR="46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13,1</a:t>
                      </a: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229" marR="46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Calibri"/>
                          <a:ea typeface="Times New Roman"/>
                          <a:cs typeface="Times New Roman"/>
                        </a:rPr>
                        <a:t>61,5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229" marR="46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Calibri"/>
                          <a:ea typeface="Times New Roman"/>
                          <a:cs typeface="Times New Roman"/>
                        </a:rPr>
                        <a:t>7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229" marR="46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4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Сенгилеевский район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229" marR="46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32,2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229" marR="46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1959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229" marR="46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29,4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229" marR="46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26,3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229" marR="46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23,3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229" marR="46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23,1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229" marR="46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23</a:t>
                      </a:r>
                    </a:p>
                  </a:txBody>
                  <a:tcPr marL="46229" marR="46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22,7</a:t>
                      </a: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229" marR="46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Calibri"/>
                          <a:ea typeface="Times New Roman"/>
                          <a:cs typeface="Times New Roman"/>
                        </a:rPr>
                        <a:t>70,5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229" marR="46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229" marR="46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4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Старокулаткинский район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229" marR="46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25,8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229" marR="46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1970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229" marR="46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19,6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229" marR="46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17,5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229" marR="46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14,7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229" marR="46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14,2</a:t>
                      </a:r>
                      <a:r>
                        <a:rPr lang="ru-RU" sz="1100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,22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229" marR="46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13,6</a:t>
                      </a:r>
                    </a:p>
                  </a:txBody>
                  <a:tcPr marL="46229" marR="46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13,2</a:t>
                      </a: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229" marR="46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Calibri"/>
                          <a:ea typeface="Times New Roman"/>
                          <a:cs typeface="Times New Roman"/>
                        </a:rPr>
                        <a:t>51,2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229" marR="46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Calibri"/>
                          <a:ea typeface="Times New Roman"/>
                          <a:cs typeface="Times New Roman"/>
                        </a:rPr>
                        <a:t>14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229" marR="46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4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Старомайнский район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229" marR="46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33,6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229" marR="46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1959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229" marR="46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20,5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229" marR="46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20,2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229" marR="46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18,1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229" marR="46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17,8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229" marR="46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17,6</a:t>
                      </a:r>
                    </a:p>
                  </a:txBody>
                  <a:tcPr marL="46229" marR="46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17,4</a:t>
                      </a: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229" marR="46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Calibri"/>
                          <a:ea typeface="Times New Roman"/>
                          <a:cs typeface="Times New Roman"/>
                        </a:rPr>
                        <a:t>51,8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229" marR="46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Calibri"/>
                          <a:ea typeface="Times New Roman"/>
                          <a:cs typeface="Times New Roman"/>
                        </a:rPr>
                        <a:t>13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229" marR="46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4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Сурский район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229" marR="46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49,6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229" marR="46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1959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229" marR="46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26,1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229" marR="46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22,6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229" marR="46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19,3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229" marR="46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18,9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229" marR="46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18,5</a:t>
                      </a:r>
                    </a:p>
                  </a:txBody>
                  <a:tcPr marL="46229" marR="46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18,1</a:t>
                      </a: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229" marR="46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Calibri"/>
                          <a:ea typeface="Times New Roman"/>
                          <a:cs typeface="Times New Roman"/>
                        </a:rPr>
                        <a:t>36,5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229" marR="46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Calibri"/>
                          <a:ea typeface="Times New Roman"/>
                          <a:cs typeface="Times New Roman"/>
                        </a:rPr>
                        <a:t>21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229" marR="46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4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Тереньгульский район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229" marR="46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32,2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229" marR="46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1959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229" marR="46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22,1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229" marR="46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20,6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229" marR="46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18,7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229" marR="46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18,5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229" marR="46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18,3</a:t>
                      </a:r>
                    </a:p>
                  </a:txBody>
                  <a:tcPr marL="46229" marR="46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18,1</a:t>
                      </a: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229" marR="46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Calibri"/>
                          <a:ea typeface="Times New Roman"/>
                          <a:cs typeface="Times New Roman"/>
                        </a:rPr>
                        <a:t>56,2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229" marR="46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Calibri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229" marR="46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4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Ульяновский район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229" marR="46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46,8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229" marR="46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1959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229" marR="46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54,7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229" marR="46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58,4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229" marR="46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36,6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229" marR="46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36,7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229" marR="46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36,7</a:t>
                      </a:r>
                    </a:p>
                  </a:txBody>
                  <a:tcPr marL="46229" marR="46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36,7</a:t>
                      </a: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229" marR="46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Calibri"/>
                          <a:ea typeface="Times New Roman"/>
                          <a:cs typeface="Times New Roman"/>
                        </a:rPr>
                        <a:t>78,4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229" marR="46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229" marR="46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4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Цильнинский район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229" marR="46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42,1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229" marR="46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1959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229" marR="46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31,2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229" marR="46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28,6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229" marR="46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27,5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229" marR="46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27,2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229" marR="46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26,7</a:t>
                      </a: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229" marR="46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26,4</a:t>
                      </a: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229" marR="46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Calibri"/>
                          <a:ea typeface="Times New Roman"/>
                          <a:cs typeface="Times New Roman"/>
                        </a:rPr>
                        <a:t>62,7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229" marR="46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Calibri"/>
                          <a:ea typeface="Times New Roman"/>
                          <a:cs typeface="Times New Roman"/>
                        </a:rPr>
                        <a:t>6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229" marR="46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1574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Чердаклинский район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229" marR="46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44,4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229" marR="46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2001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229" marR="46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41,2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229" marR="46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43,9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229" marR="46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41,4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229" marR="46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41,8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229" marR="46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42,3</a:t>
                      </a:r>
                    </a:p>
                  </a:txBody>
                  <a:tcPr marL="46229" marR="46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42,7</a:t>
                      </a: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229" marR="46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Calibri"/>
                          <a:ea typeface="Times New Roman"/>
                          <a:cs typeface="Times New Roman"/>
                        </a:rPr>
                        <a:t>95,5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229" marR="46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229" marR="46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0" y="142852"/>
            <a:ext cx="885828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Демографическая ситуация в муниципальных образованиях </a:t>
            </a:r>
            <a:r>
              <a:rPr kumimoji="0" lang="en-US" sz="1600" b="1" i="0" u="none" strike="noStrike" cap="none" normalizeH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Ульяновской области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Диаграмма 4"/>
          <p:cNvGraphicFramePr/>
          <p:nvPr/>
        </p:nvGraphicFramePr>
        <p:xfrm>
          <a:off x="0" y="714356"/>
          <a:ext cx="9144000" cy="61436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714348" y="214290"/>
            <a:ext cx="764386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Динамика уменьшения численности постоянного населения </a:t>
            </a:r>
            <a:endParaRPr kumimoji="0" lang="en-US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в период с 2009 года по 2014 год (%)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714348" y="214290"/>
            <a:ext cx="764386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Коэффициент смертности в динамике лет по районам области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285720" y="714356"/>
          <a:ext cx="8643999" cy="4988356"/>
        </p:xfrm>
        <a:graphic>
          <a:graphicData uri="http://schemas.openxmlformats.org/drawingml/2006/table">
            <a:tbl>
              <a:tblPr/>
              <a:tblGrid>
                <a:gridCol w="1191183"/>
                <a:gridCol w="752326"/>
                <a:gridCol w="501963"/>
                <a:gridCol w="648799"/>
                <a:gridCol w="479278"/>
                <a:gridCol w="758430"/>
                <a:gridCol w="525805"/>
                <a:gridCol w="801738"/>
                <a:gridCol w="555584"/>
                <a:gridCol w="714380"/>
                <a:gridCol w="500066"/>
                <a:gridCol w="685426"/>
                <a:gridCol w="529021"/>
              </a:tblGrid>
              <a:tr h="149830">
                <a:tc row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Наименование района</a:t>
                      </a:r>
                      <a:r>
                        <a:rPr lang="ru-RU" sz="1200" kern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 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726" marR="7726" marT="7726" marB="77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2009г 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726" marR="7726" marT="7726" marB="77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2010г 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726" marR="7726" marT="7726" marB="77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2011г 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726" marR="7726" marT="7726" marB="77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2012г 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726" marR="7726" marT="7726" marB="77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kern="12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2013г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726" marR="7726" marT="7726" marB="77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Calibri"/>
                          <a:ea typeface="Calibri"/>
                          <a:cs typeface="Times New Roman"/>
                        </a:rPr>
                        <a:t>9 мес.2014г</a:t>
                      </a:r>
                      <a:endParaRPr lang="ru-RU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726" marR="7726" marT="7726" marB="77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726" marR="7726" marT="7726" marB="77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138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b="0" kern="1200" dirty="0" err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Коэфф-т</a:t>
                      </a:r>
                      <a:r>
                        <a:rPr lang="ru-RU" sz="1000" b="0" kern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 смертности (на 1000 на населения)</a:t>
                      </a:r>
                      <a:endParaRPr lang="ru-RU" sz="10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726" marR="7726" marT="7726" marB="77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b="0" kern="1200" dirty="0" err="1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Рейтин-говое</a:t>
                      </a:r>
                      <a:r>
                        <a:rPr lang="ru-RU" sz="1000" b="0" kern="12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ru-RU" sz="1000" b="0" kern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место</a:t>
                      </a:r>
                      <a:endParaRPr lang="ru-RU" sz="10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726" marR="7726" marT="7726" marB="77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b="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Коэфф-т смертности (на 1000 населения)</a:t>
                      </a:r>
                      <a:endParaRPr lang="ru-RU" sz="1000" b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726" marR="7726" marT="7726" marB="77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b="0" kern="1200" dirty="0" err="1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Рейтин-говое</a:t>
                      </a:r>
                      <a:r>
                        <a:rPr lang="ru-RU" sz="1000" b="0" kern="12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ru-RU" sz="1000" b="0" kern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место</a:t>
                      </a:r>
                      <a:endParaRPr lang="ru-RU" sz="10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726" marR="7726" marT="7726" marB="77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b="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Коэфф-т смертности (на 1000 населения)</a:t>
                      </a:r>
                      <a:endParaRPr lang="ru-RU" sz="1000" b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726" marR="7726" marT="7726" marB="77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b="0" kern="1200" dirty="0" err="1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Рейтин-говое</a:t>
                      </a:r>
                      <a:r>
                        <a:rPr lang="ru-RU" sz="1000" b="0" kern="12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ru-RU" sz="1000" b="0" kern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место</a:t>
                      </a:r>
                      <a:endParaRPr lang="ru-RU" sz="10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726" marR="7726" marT="7726" marB="77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b="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Коэфф-т смертности (на 1000 населения)</a:t>
                      </a:r>
                      <a:endParaRPr lang="ru-RU" sz="1000" b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726" marR="7726" marT="7726" marB="77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b="0" kern="1200" dirty="0" err="1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Рейтин-говое</a:t>
                      </a:r>
                      <a:r>
                        <a:rPr lang="ru-RU" sz="1000" b="0" kern="12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ru-RU" sz="1000" b="0" kern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место</a:t>
                      </a:r>
                      <a:endParaRPr lang="ru-RU" sz="10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726" marR="7726" marT="7726" marB="77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b="0" kern="1200" dirty="0" err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Коэфф-т</a:t>
                      </a:r>
                      <a:r>
                        <a:rPr lang="ru-RU" sz="1000" b="0" kern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 смертности (на 1000 населения)</a:t>
                      </a:r>
                      <a:endParaRPr lang="ru-RU" sz="10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726" marR="7726" marT="7726" marB="77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b="0" kern="1200" dirty="0" err="1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Рейтин-говое</a:t>
                      </a:r>
                      <a:r>
                        <a:rPr lang="ru-RU" sz="1000" b="0" kern="12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ru-RU" sz="1000" b="0" kern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место</a:t>
                      </a:r>
                      <a:endParaRPr lang="ru-RU" sz="10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726" marR="7726" marT="7726" marB="77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b="0" kern="1200" dirty="0" err="1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Коэфф</a:t>
                      </a:r>
                      <a:r>
                        <a:rPr lang="en-US" sz="1000" b="0" kern="12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-</a:t>
                      </a:r>
                      <a:r>
                        <a:rPr lang="ru-RU" sz="1000" b="0" kern="12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т</a:t>
                      </a:r>
                      <a:r>
                        <a:rPr lang="en-US" sz="1000" b="0" kern="12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ru-RU" sz="1000" b="0" kern="1200" dirty="0" err="1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мертности</a:t>
                      </a:r>
                      <a:r>
                        <a:rPr lang="ru-RU" sz="1000" b="0" kern="12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ru-RU" sz="1000" b="0" kern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(на 1000 </a:t>
                      </a:r>
                      <a:r>
                        <a:rPr lang="ru-RU" sz="1000" b="0" kern="1200" dirty="0" err="1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населе-ния</a:t>
                      </a:r>
                      <a:r>
                        <a:rPr lang="ru-RU" sz="1000" b="0" kern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)</a:t>
                      </a:r>
                      <a:endParaRPr lang="ru-RU" sz="10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726" marR="7726" marT="7726" marB="77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b="0" kern="1200" dirty="0" err="1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Рейтин-говое</a:t>
                      </a:r>
                      <a:r>
                        <a:rPr lang="ru-RU" sz="1000" b="0" kern="12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ru-RU" sz="1000" b="0" kern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место</a:t>
                      </a:r>
                      <a:endParaRPr lang="ru-RU" sz="10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726" marR="7726" marT="7726" marB="77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983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b="1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Базарносызганский</a:t>
                      </a:r>
                      <a:endParaRPr lang="ru-RU" sz="1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726" marR="7726" marT="7726" marB="77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20,9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726" marR="7726" marT="7726" marB="77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16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726" marR="7726" marT="7726" marB="77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20,3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726" marR="7726" marT="7726" marB="77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13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726" marR="7726" marT="7726" marB="77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19,4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726" marR="7726" marT="7726" marB="77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13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726" marR="7726" marT="7726" marB="77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17,0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726" marR="7726" marT="7726" marB="77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10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726" marR="7726" marT="7726" marB="77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17,6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726" marR="7726" marT="7726" marB="77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Arial"/>
                        </a:rPr>
                        <a:t>9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726" marR="7726" marT="7726" marB="77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Calibri"/>
                          <a:ea typeface="Calibri"/>
                          <a:cs typeface="Times New Roman"/>
                        </a:rPr>
                        <a:t>20,8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726" marR="7726" marT="7726" marB="77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Calibri"/>
                          <a:ea typeface="Calibri"/>
                          <a:cs typeface="Times New Roman"/>
                        </a:rPr>
                        <a:t>19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726" marR="7726" marT="7726" marB="77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983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b="1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Барышский</a:t>
                      </a:r>
                      <a:endParaRPr lang="ru-RU" sz="1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726" marR="7726" marT="7726" marB="77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21,8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726" marR="7726" marT="7726" marB="77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20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726" marR="7726" marT="7726" marB="77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21,5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726" marR="7726" marT="7726" marB="77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19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726" marR="7726" marT="7726" marB="77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21,7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726" marR="7726" marT="7726" marB="77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21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726" marR="7726" marT="7726" marB="77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19,1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726" marR="7726" marT="7726" marB="77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17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726" marR="7726" marT="7726" marB="77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19,2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726" marR="7726" marT="7726" marB="77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17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726" marR="7726" marT="7726" marB="77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Calibri"/>
                          <a:ea typeface="Calibri"/>
                          <a:cs typeface="Times New Roman"/>
                        </a:rPr>
                        <a:t>18,5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726" marR="7726" marT="7726" marB="77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Calibri"/>
                          <a:ea typeface="Calibri"/>
                          <a:cs typeface="Times New Roman"/>
                        </a:rPr>
                        <a:t>11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726" marR="7726" marT="7726" marB="77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983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b="1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Вешкаймский</a:t>
                      </a:r>
                      <a:endParaRPr lang="ru-RU" sz="1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726" marR="7726" marT="7726" marB="77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21,1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726" marR="7726" marT="7726" marB="77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18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726" marR="7726" marT="7726" marB="77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20,3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726" marR="7726" marT="7726" marB="77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13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726" marR="7726" marT="7726" marB="77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19,7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726" marR="7726" marT="7726" marB="77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14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726" marR="7726" marT="7726" marB="77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17,9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726" marR="7726" marT="7726" marB="77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12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726" marR="7726" marT="7726" marB="77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17,7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726" marR="7726" marT="7726" marB="77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Arial"/>
                        </a:rPr>
                        <a:t>13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726" marR="7726" marT="7726" marB="77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Calibri"/>
                          <a:ea typeface="Calibri"/>
                          <a:cs typeface="Times New Roman"/>
                        </a:rPr>
                        <a:t>20,0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726" marR="7726" marT="7726" marB="77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Calibri"/>
                          <a:ea typeface="Calibri"/>
                          <a:cs typeface="Times New Roman"/>
                        </a:rPr>
                        <a:t>16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726" marR="7726" marT="7726" marB="77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983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b="1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Инзенский</a:t>
                      </a:r>
                      <a:endParaRPr lang="ru-RU" sz="1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726" marR="7726" marT="7726" marB="77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20,4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726" marR="7726" marT="7726" marB="77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15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726" marR="7726" marT="7726" marB="77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21,7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726" marR="7726" marT="7726" marB="77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20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726" marR="7726" marT="7726" marB="77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19,8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726" marR="7726" marT="7726" marB="77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15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726" marR="7726" marT="7726" marB="77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18,0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726" marR="7726" marT="7726" marB="77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14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726" marR="7726" marT="7726" marB="77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18,8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726" marR="7726" marT="7726" marB="77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16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726" marR="7726" marT="7726" marB="77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Calibri"/>
                          <a:ea typeface="Calibri"/>
                          <a:cs typeface="Times New Roman"/>
                        </a:rPr>
                        <a:t>19,3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726" marR="7726" marT="7726" marB="77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Calibri"/>
                          <a:ea typeface="Calibri"/>
                          <a:cs typeface="Times New Roman"/>
                        </a:rPr>
                        <a:t>14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726" marR="7726" marT="7726" marB="77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983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b="1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Карсунский</a:t>
                      </a:r>
                      <a:endParaRPr lang="ru-RU" sz="1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726" marR="7726" marT="7726" marB="77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21,9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726" marR="7726" marT="7726" marB="77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21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726" marR="7726" marT="7726" marB="77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24,1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726" marR="7726" marT="7726" marB="77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21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726" marR="7726" marT="7726" marB="77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21,1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726" marR="7726" marT="7726" marB="77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20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726" marR="7726" marT="7726" marB="77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18,9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726" marR="7726" marT="7726" marB="77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16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726" marR="7726" marT="7726" marB="77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20,4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726" marR="7726" marT="7726" marB="77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20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726" marR="7726" marT="7726" marB="77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Calibri"/>
                          <a:ea typeface="Calibri"/>
                          <a:cs typeface="Times New Roman"/>
                        </a:rPr>
                        <a:t>20,4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726" marR="7726" marT="7726" marB="77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Calibri"/>
                          <a:ea typeface="Calibri"/>
                          <a:cs typeface="Times New Roman"/>
                        </a:rPr>
                        <a:t>17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726" marR="7726" marT="7726" marB="77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983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b="1" kern="1200" dirty="0" err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Кузоватовский</a:t>
                      </a:r>
                      <a:endParaRPr lang="ru-RU" sz="1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726" marR="7726" marT="7726" marB="77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17,2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726" marR="7726" marT="7726" marB="77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6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726" marR="7726" marT="7726" marB="77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17,5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726" marR="7726" marT="7726" marB="77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6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726" marR="7726" marT="7726" marB="77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20,4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726" marR="7726" marT="7726" marB="77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18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726" marR="7726" marT="7726" marB="77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19,8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726" marR="7726" marT="7726" marB="77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19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726" marR="7726" marT="7726" marB="77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18,5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726" marR="7726" marT="7726" marB="77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15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726" marR="7726" marT="7726" marB="77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Calibri"/>
                          <a:ea typeface="Calibri"/>
                          <a:cs typeface="Times New Roman"/>
                        </a:rPr>
                        <a:t>20,4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726" marR="7726" marT="7726" marB="77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Calibri"/>
                          <a:ea typeface="Calibri"/>
                          <a:cs typeface="Times New Roman"/>
                        </a:rPr>
                        <a:t>17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726" marR="7726" marT="7726" marB="77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983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b="1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Майнский</a:t>
                      </a:r>
                      <a:endParaRPr lang="ru-RU" sz="1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726" marR="7726" marT="7726" marB="77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17,3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726" marR="7726" marT="7726" marB="77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7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726" marR="7726" marT="7726" marB="77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20,4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726" marR="7726" marT="7726" marB="77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16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726" marR="7726" marT="7726" marB="77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20,8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726" marR="7726" marT="7726" marB="77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19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726" marR="7726" marT="7726" marB="77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18,1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726" marR="7726" marT="7726" marB="77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15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726" marR="7726" marT="7726" marB="77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17,4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726" marR="7726" marT="7726" marB="77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Arial"/>
                        </a:rPr>
                        <a:t>12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726" marR="7726" marT="7726" marB="77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Calibri"/>
                          <a:ea typeface="Calibri"/>
                          <a:cs typeface="Times New Roman"/>
                        </a:rPr>
                        <a:t>18,7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726" marR="7726" marT="7726" marB="77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Calibri"/>
                          <a:ea typeface="Calibri"/>
                          <a:cs typeface="Times New Roman"/>
                        </a:rPr>
                        <a:t>12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726" marR="7726" marT="7726" marB="77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983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b="1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Мелекесский</a:t>
                      </a:r>
                      <a:endParaRPr lang="ru-RU" sz="1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726" marR="7726" marT="7726" marB="77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18,6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726" marR="7726" marT="7726" marB="77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12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726" marR="7726" marT="7726" marB="77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19,9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726" marR="7726" marT="7726" marB="77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12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726" marR="7726" marT="7726" marB="77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18,7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726" marR="7726" marT="7726" marB="77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12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726" marR="7726" marT="7726" marB="77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16,8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726" marR="7726" marT="7726" marB="77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9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726" marR="7726" marT="7726" marB="77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16,7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726" marR="7726" marT="7726" marB="77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Arial"/>
                        </a:rPr>
                        <a:t>7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726" marR="7726" marT="7726" marB="77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Calibri"/>
                          <a:ea typeface="Calibri"/>
                          <a:cs typeface="Times New Roman"/>
                        </a:rPr>
                        <a:t>17,9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726" marR="7726" marT="7726" marB="77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726" marR="7726" marT="7726" marB="77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983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b="1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Николаевский</a:t>
                      </a:r>
                      <a:endParaRPr lang="ru-RU" sz="1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726" marR="7726" marT="7726" marB="77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17,5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726" marR="7726" marT="7726" marB="77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8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726" marR="7726" marT="7726" marB="77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19,1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726" marR="7726" marT="7726" marB="77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9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726" marR="7726" marT="7726" marB="77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18,2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726" marR="7726" marT="7726" marB="77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10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726" marR="7726" marT="7726" marB="77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17,9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726" marR="7726" marT="7726" marB="77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12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726" marR="7726" marT="7726" marB="77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17,3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726" marR="7726" marT="7726" marB="77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11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726" marR="7726" marT="7726" marB="77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Calibri"/>
                          <a:ea typeface="Calibri"/>
                          <a:cs typeface="Times New Roman"/>
                        </a:rPr>
                        <a:t>17,0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726" marR="7726" marT="7726" marB="77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726" marR="7726" marT="7726" marB="77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983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b="1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Новомалыклинский</a:t>
                      </a:r>
                      <a:endParaRPr lang="ru-RU" sz="1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726" marR="7726" marT="7726" marB="77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19,4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726" marR="7726" marT="7726" marB="77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14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726" marR="7726" marT="7726" marB="77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20,3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726" marR="7726" marT="7726" marB="77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13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726" marR="7726" marT="7726" marB="77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20,2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726" marR="7726" marT="7726" marB="77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16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726" marR="7726" marT="7726" marB="77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20,8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726" marR="7726" marT="7726" marB="77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21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726" marR="7726" marT="7726" marB="77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20,2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726" marR="7726" marT="7726" marB="77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19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726" marR="7726" marT="7726" marB="77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Calibri"/>
                          <a:ea typeface="Calibri"/>
                          <a:cs typeface="Times New Roman"/>
                        </a:rPr>
                        <a:t>21,9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726" marR="7726" marT="7726" marB="77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Calibri"/>
                          <a:ea typeface="Calibri"/>
                          <a:cs typeface="Times New Roman"/>
                        </a:rPr>
                        <a:t>20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726" marR="7726" marT="7726" marB="77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983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b="1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Новоспасский</a:t>
                      </a:r>
                      <a:endParaRPr lang="ru-RU" sz="1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726" marR="7726" marT="7726" marB="77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16,4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726" marR="7726" marT="7726" marB="77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4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726" marR="7726" marT="7726" marB="77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16,3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726" marR="7726" marT="7726" marB="77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3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726" marR="7726" marT="7726" marB="77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13,9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726" marR="7726" marT="7726" marB="77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3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726" marR="7726" marT="7726" marB="77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14,5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726" marR="7726" marT="7726" marB="77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3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726" marR="7726" marT="7726" marB="77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13,8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726" marR="7726" marT="7726" marB="77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3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726" marR="7726" marT="7726" marB="77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Calibri"/>
                          <a:ea typeface="Calibri"/>
                          <a:cs typeface="Times New Roman"/>
                        </a:rPr>
                        <a:t>15,8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726" marR="7726" marT="7726" marB="77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726" marR="7726" marT="7726" marB="77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983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b="1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Павловский</a:t>
                      </a:r>
                      <a:endParaRPr lang="ru-RU" sz="1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726" marR="7726" marT="7726" marB="77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18,6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726" marR="7726" marT="7726" marB="77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12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726" marR="7726" marT="7726" marB="77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19,3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726" marR="7726" marT="7726" marB="77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10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726" marR="7726" marT="7726" marB="77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17,3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726" marR="7726" marT="7726" marB="77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7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726" marR="7726" marT="7726" marB="77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19,2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726" marR="7726" marT="7726" marB="77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18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726" marR="7726" marT="7726" marB="77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16,9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726" marR="7726" marT="7726" marB="77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Arial"/>
                        </a:rPr>
                        <a:t>8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726" marR="7726" marT="7726" marB="77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Calibri"/>
                          <a:ea typeface="Calibri"/>
                          <a:cs typeface="Times New Roman"/>
                        </a:rPr>
                        <a:t>17,9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726" marR="7726" marT="7726" marB="77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726" marR="7726" marT="7726" marB="77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983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b="1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Радищевский</a:t>
                      </a:r>
                      <a:endParaRPr lang="ru-RU" sz="1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726" marR="7726" marT="7726" marB="77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18,0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726" marR="7726" marT="7726" marB="77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10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726" marR="7726" marT="7726" marB="77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19,4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726" marR="7726" marT="7726" marB="77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11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726" marR="7726" marT="7726" marB="77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17,1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726" marR="7726" marT="7726" marB="77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5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726" marR="7726" marT="7726" marB="77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15,8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726" marR="7726" marT="7726" marB="77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6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726" marR="7726" marT="7726" marB="77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17,3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726" marR="7726" marT="7726" marB="77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10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726" marR="7726" marT="7726" marB="77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Calibri"/>
                          <a:ea typeface="Calibri"/>
                          <a:cs typeface="Times New Roman"/>
                        </a:rPr>
                        <a:t>14,7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726" marR="7726" marT="7726" marB="77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726" marR="7726" marT="7726" marB="77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983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b="1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Сенгилеевский</a:t>
                      </a:r>
                      <a:endParaRPr lang="ru-RU" sz="1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726" marR="7726" marT="7726" marB="77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17,0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726" marR="7726" marT="7726" marB="77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5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726" marR="7726" marT="7726" marB="77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17,7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726" marR="7726" marT="7726" marB="77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8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726" marR="7726" marT="7726" marB="77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18,2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726" marR="7726" marT="7726" marB="77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10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726" marR="7726" marT="7726" marB="77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16,8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726" marR="7726" marT="7726" marB="77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8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726" marR="7726" marT="7726" marB="77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18,8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726" marR="7726" marT="7726" marB="77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14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726" marR="7726" marT="7726" marB="77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Calibri"/>
                          <a:ea typeface="Calibri"/>
                          <a:cs typeface="Times New Roman"/>
                        </a:rPr>
                        <a:t>19,2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726" marR="7726" marT="7726" marB="77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Calibri"/>
                          <a:ea typeface="Calibri"/>
                          <a:cs typeface="Times New Roman"/>
                        </a:rPr>
                        <a:t>13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726" marR="7726" marT="7726" marB="77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983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b="1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Старокулаткинский</a:t>
                      </a:r>
                      <a:endParaRPr lang="ru-RU" sz="1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726" marR="7726" marT="7726" marB="77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20,9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726" marR="7726" marT="7726" marB="77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16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726" marR="7726" marT="7726" marB="77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20,7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726" marR="7726" marT="7726" marB="77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17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726" marR="7726" marT="7726" marB="77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20,3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726" marR="7726" marT="7726" marB="77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17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726" marR="7726" marT="7726" marB="77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19,8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726" marR="7726" marT="7726" marB="77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19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726" marR="7726" marT="7726" marB="77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20,8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726" marR="7726" marT="7726" marB="77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Arial"/>
                        </a:rPr>
                        <a:t>18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726" marR="7726" marT="7726" marB="77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Calibri"/>
                          <a:ea typeface="Calibri"/>
                          <a:cs typeface="Times New Roman"/>
                        </a:rPr>
                        <a:t>23,6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726" marR="7726" marT="7726" marB="77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Calibri"/>
                          <a:ea typeface="Calibri"/>
                          <a:cs typeface="Times New Roman"/>
                        </a:rPr>
                        <a:t>21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726" marR="7726" marT="7726" marB="77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983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b="1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Старомайнский</a:t>
                      </a:r>
                      <a:endParaRPr lang="ru-RU" sz="1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726" marR="7726" marT="7726" marB="77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17,7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726" marR="7726" marT="7726" marB="77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9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726" marR="7726" marT="7726" marB="77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17,6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726" marR="7726" marT="7726" marB="77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7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726" marR="7726" marT="7726" marB="77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17,2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726" marR="7726" marT="7726" marB="77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6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726" marR="7726" marT="7726" marB="77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16,1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726" marR="7726" marT="7726" marB="77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7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726" marR="7726" marT="7726" marB="77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16,2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726" marR="7726" marT="7726" marB="77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Arial"/>
                        </a:rPr>
                        <a:t>6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726" marR="7726" marT="7726" marB="77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Calibri"/>
                          <a:ea typeface="Calibri"/>
                          <a:cs typeface="Times New Roman"/>
                        </a:rPr>
                        <a:t>17,2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726" marR="7726" marT="7726" marB="77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726" marR="7726" marT="7726" marB="77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983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b="1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Сурский</a:t>
                      </a:r>
                      <a:endParaRPr lang="ru-RU" sz="1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726" marR="7726" marT="7726" marB="77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21,3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726" marR="7726" marT="7726" marB="77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19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726" marR="7726" marT="7726" marB="77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21,3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726" marR="7726" marT="7726" marB="77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18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726" marR="7726" marT="7726" marB="77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17,9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726" marR="7726" marT="7726" marB="77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8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726" marR="7726" marT="7726" marB="77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17,8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726" marR="7726" marT="7726" marB="77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11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726" marR="7726" marT="7726" marB="77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20,5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726" marR="7726" marT="7726" marB="77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Calibri"/>
                          <a:ea typeface="Calibri"/>
                          <a:cs typeface="Times New Roman"/>
                        </a:rPr>
                        <a:t>21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726" marR="7726" marT="7726" marB="77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Calibri"/>
                          <a:ea typeface="Calibri"/>
                          <a:cs typeface="Times New Roman"/>
                        </a:rPr>
                        <a:t>19,7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726" marR="7726" marT="7726" marB="77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Calibri"/>
                          <a:ea typeface="Calibri"/>
                          <a:cs typeface="Times New Roman"/>
                        </a:rPr>
                        <a:t>15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726" marR="7726" marT="7726" marB="77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983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b="1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Тереньгульский</a:t>
                      </a:r>
                      <a:endParaRPr lang="ru-RU" sz="1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726" marR="7726" marT="7726" marB="77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18,4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726" marR="7726" marT="7726" marB="77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11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726" marR="7726" marT="7726" marB="77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16,8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726" marR="7726" marT="7726" marB="77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5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726" marR="7726" marT="7726" marB="77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18,1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726" marR="7726" marT="7726" marB="77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9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726" marR="7726" marT="7726" marB="77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15,2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726" marR="7726" marT="7726" marB="77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5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726" marR="7726" marT="7726" marB="77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15,7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726" marR="7726" marT="7726" marB="77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726" marR="7726" marT="7726" marB="77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Calibri"/>
                          <a:ea typeface="Calibri"/>
                          <a:cs typeface="Times New Roman"/>
                        </a:rPr>
                        <a:t>14,2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726" marR="7726" marT="7726" marB="77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726" marR="7726" marT="7726" marB="77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983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b="1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Ульяновский</a:t>
                      </a:r>
                      <a:endParaRPr lang="ru-RU" sz="1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726" marR="7726" marT="7726" marB="77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12,1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726" marR="7726" marT="7726" marB="77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1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726" marR="7726" marT="7726" marB="77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14,4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726" marR="7726" marT="7726" marB="77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1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726" marR="7726" marT="7726" marB="77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13,5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726" marR="7726" marT="7726" marB="77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1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726" marR="7726" marT="7726" marB="77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13,1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726" marR="7726" marT="7726" marB="77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1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726" marR="7726" marT="7726" marB="77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13,3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726" marR="7726" marT="7726" marB="77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Arial"/>
                        </a:rPr>
                        <a:t>1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726" marR="7726" marT="7726" marB="77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Calibri"/>
                          <a:ea typeface="Calibri"/>
                          <a:cs typeface="Times New Roman"/>
                        </a:rPr>
                        <a:t>13,6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726" marR="7726" marT="7726" marB="77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726" marR="7726" marT="7726" marB="77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983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b="1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Цильнинский </a:t>
                      </a:r>
                      <a:endParaRPr lang="ru-RU" sz="1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726" marR="7726" marT="7726" marB="77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16,3</a:t>
                      </a:r>
                      <a:r>
                        <a:rPr lang="ru-RU" sz="12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 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726" marR="7726" marT="7726" marB="77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3</a:t>
                      </a:r>
                      <a:r>
                        <a:rPr lang="ru-RU" sz="12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 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726" marR="7726" marT="7726" marB="77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16,2</a:t>
                      </a:r>
                      <a:r>
                        <a:rPr lang="ru-RU" sz="12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 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726" marR="7726" marT="7726" marB="77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2</a:t>
                      </a:r>
                      <a:r>
                        <a:rPr lang="ru-RU" sz="12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 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726" marR="7726" marT="7726" marB="77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13,8</a:t>
                      </a:r>
                      <a:r>
                        <a:rPr lang="ru-RU" sz="12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 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726" marR="7726" marT="7726" marB="77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2</a:t>
                      </a:r>
                      <a:r>
                        <a:rPr lang="ru-RU" sz="12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 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726" marR="7726" marT="7726" marB="77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15,0</a:t>
                      </a:r>
                      <a:r>
                        <a:rPr lang="ru-RU" sz="12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 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726" marR="7726" marT="7726" marB="77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4</a:t>
                      </a:r>
                      <a:r>
                        <a:rPr lang="ru-RU" sz="12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 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726" marR="7726" marT="7726" marB="77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15,1</a:t>
                      </a:r>
                      <a:r>
                        <a:rPr lang="ru-RU" sz="1200" kern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 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726" marR="7726" marT="7726" marB="77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4</a:t>
                      </a:r>
                      <a:r>
                        <a:rPr lang="ru-RU" sz="1200" kern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 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726" marR="7726" marT="7726" marB="77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Calibri"/>
                          <a:ea typeface="Calibri"/>
                          <a:cs typeface="Times New Roman"/>
                        </a:rPr>
                        <a:t>16,0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726" marR="7726" marT="7726" marB="77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726" marR="7726" marT="7726" marB="77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</a:tr>
              <a:tr h="14983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b="1" kern="1200" dirty="0" err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Чердаклинский</a:t>
                      </a:r>
                      <a:endParaRPr lang="ru-RU" sz="1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726" marR="7726" marT="7726" marB="77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15,6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726" marR="7726" marT="7726" marB="77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2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726" marR="7726" marT="7726" marB="77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16,3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726" marR="7726" marT="7726" marB="77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3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726" marR="7726" marT="7726" marB="77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14,2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726" marR="7726" marT="7726" marB="77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4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726" marR="7726" marT="7726" marB="77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13,2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726" marR="7726" marT="7726" marB="77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2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726" marR="7726" marT="7726" marB="77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13,6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726" marR="7726" marT="7726" marB="77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Arial"/>
                        </a:rPr>
                        <a:t>2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726" marR="7726" marT="7726" marB="77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Calibri"/>
                          <a:ea typeface="Calibri"/>
                          <a:cs typeface="Times New Roman"/>
                        </a:rPr>
                        <a:t>13,9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726" marR="7726" marT="7726" marB="77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726" marR="7726" marT="7726" marB="77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85720" y="357166"/>
          <a:ext cx="8643997" cy="5738396"/>
        </p:xfrm>
        <a:graphic>
          <a:graphicData uri="http://schemas.openxmlformats.org/drawingml/2006/table">
            <a:tbl>
              <a:tblPr/>
              <a:tblGrid>
                <a:gridCol w="1318576"/>
                <a:gridCol w="579316"/>
                <a:gridCol w="531000"/>
                <a:gridCol w="642942"/>
                <a:gridCol w="571504"/>
                <a:gridCol w="595288"/>
                <a:gridCol w="547720"/>
                <a:gridCol w="683942"/>
                <a:gridCol w="673380"/>
                <a:gridCol w="714380"/>
                <a:gridCol w="642942"/>
                <a:gridCol w="571504"/>
                <a:gridCol w="571503"/>
              </a:tblGrid>
              <a:tr h="147535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b="1" dirty="0" err="1">
                          <a:solidFill>
                            <a:srgbClr val="000000"/>
                          </a:solidFill>
                          <a:latin typeface="Times New Roman"/>
                          <a:ea typeface="Lucida Sans Unicode"/>
                          <a:cs typeface="Tahoma"/>
                        </a:rPr>
                        <a:t>Наименование</a:t>
                      </a:r>
                      <a:r>
                        <a:rPr lang="en-US" sz="1100" b="1" dirty="0">
                          <a:solidFill>
                            <a:srgbClr val="000000"/>
                          </a:solidFill>
                          <a:latin typeface="Times New Roman"/>
                          <a:ea typeface="Lucida Sans Unicode"/>
                          <a:cs typeface="Tahoma"/>
                        </a:rPr>
                        <a:t> </a:t>
                      </a:r>
                      <a:r>
                        <a:rPr lang="en-US" sz="1100" b="1" dirty="0" err="1">
                          <a:solidFill>
                            <a:srgbClr val="000000"/>
                          </a:solidFill>
                          <a:latin typeface="Times New Roman"/>
                          <a:ea typeface="Lucida Sans Unicode"/>
                          <a:cs typeface="Tahoma"/>
                        </a:rPr>
                        <a:t>района</a:t>
                      </a:r>
                      <a:endParaRPr lang="ru-RU" sz="1100" dirty="0">
                        <a:solidFill>
                          <a:srgbClr val="000000"/>
                        </a:solidFill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2706" marR="22706" marT="22706" marB="2270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latin typeface="Times New Roman"/>
                          <a:ea typeface="Lucida Sans Unicode"/>
                          <a:cs typeface="Tahoma"/>
                        </a:rPr>
                        <a:t>2009г </a:t>
                      </a:r>
                      <a:endParaRPr lang="ru-RU" sz="1100">
                        <a:solidFill>
                          <a:srgbClr val="000000"/>
                        </a:solidFill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2706" marR="22706" marT="22706" marB="2270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latin typeface="Times New Roman"/>
                          <a:ea typeface="Lucida Sans Unicode"/>
                          <a:cs typeface="Tahoma"/>
                        </a:rPr>
                        <a:t>2010г </a:t>
                      </a:r>
                      <a:endParaRPr lang="ru-RU" sz="1100">
                        <a:solidFill>
                          <a:srgbClr val="000000"/>
                        </a:solidFill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2706" marR="22706" marT="22706" marB="2270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latin typeface="Times New Roman"/>
                          <a:ea typeface="Lucida Sans Unicode"/>
                          <a:cs typeface="Tahoma"/>
                        </a:rPr>
                        <a:t>2011г </a:t>
                      </a:r>
                      <a:endParaRPr lang="ru-RU" sz="1100">
                        <a:solidFill>
                          <a:srgbClr val="000000"/>
                        </a:solidFill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2706" marR="22706" marT="22706" marB="2270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latin typeface="Times New Roman"/>
                          <a:ea typeface="Lucida Sans Unicode"/>
                          <a:cs typeface="Tahoma"/>
                        </a:rPr>
                        <a:t>2012г </a:t>
                      </a:r>
                      <a:endParaRPr lang="ru-RU" sz="1100">
                        <a:solidFill>
                          <a:srgbClr val="000000"/>
                        </a:solidFill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2706" marR="22706" marT="22706" marB="2270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solidFill>
                            <a:srgbClr val="000000"/>
                          </a:solidFill>
                          <a:latin typeface="Times New Roman"/>
                          <a:ea typeface="Lucida Sans Unicode"/>
                          <a:cs typeface="Tahoma"/>
                        </a:rPr>
                        <a:t>2013г</a:t>
                      </a:r>
                      <a:endParaRPr lang="ru-RU" sz="1100" dirty="0">
                        <a:solidFill>
                          <a:srgbClr val="000000"/>
                        </a:solidFill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2706" marR="22706" marT="22706" marB="2270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000000"/>
                          </a:solidFill>
                          <a:latin typeface="Times New Roman"/>
                          <a:ea typeface="Lucida Sans Unicode"/>
                          <a:cs typeface="Tahoma"/>
                        </a:rPr>
                        <a:t>9 мес.2014г</a:t>
                      </a:r>
                      <a:endParaRPr lang="ru-RU" sz="1100" b="1" dirty="0">
                        <a:solidFill>
                          <a:srgbClr val="000000"/>
                        </a:solidFill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2706" marR="22706" marT="22706" marB="2270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rgbClr val="000000"/>
                        </a:solidFill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2706" marR="22706" marT="22706" marB="2270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188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solidFill>
                            <a:srgbClr val="000000"/>
                          </a:solidFill>
                          <a:latin typeface="Times New Roman"/>
                          <a:ea typeface="Lucida Sans Unicode"/>
                          <a:cs typeface="Tahoma"/>
                        </a:rPr>
                        <a:t>Коэфф-т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/>
                          <a:ea typeface="Lucida Sans Unicode"/>
                          <a:cs typeface="Tahoma"/>
                        </a:rPr>
                        <a:t> </a:t>
                      </a:r>
                      <a:r>
                        <a:rPr lang="ru-RU" sz="1100" dirty="0" err="1" smtClean="0">
                          <a:solidFill>
                            <a:srgbClr val="000000"/>
                          </a:solidFill>
                          <a:latin typeface="Times New Roman"/>
                          <a:ea typeface="Lucida Sans Unicode"/>
                          <a:cs typeface="Tahoma"/>
                        </a:rPr>
                        <a:t>рождае-мости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Times New Roman"/>
                          <a:ea typeface="Lucida Sans Unicode"/>
                          <a:cs typeface="Tahoma"/>
                        </a:rPr>
                        <a:t> 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/>
                          <a:ea typeface="Lucida Sans Unicode"/>
                          <a:cs typeface="Tahoma"/>
                        </a:rPr>
                        <a:t>(на 1000 на </a:t>
                      </a:r>
                      <a:r>
                        <a:rPr lang="ru-RU" sz="1100" dirty="0" err="1" smtClean="0">
                          <a:solidFill>
                            <a:srgbClr val="000000"/>
                          </a:solidFill>
                          <a:latin typeface="Times New Roman"/>
                          <a:ea typeface="Lucida Sans Unicode"/>
                          <a:cs typeface="Tahoma"/>
                        </a:rPr>
                        <a:t>насе-ления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/>
                          <a:ea typeface="Lucida Sans Unicode"/>
                          <a:cs typeface="Tahoma"/>
                        </a:rPr>
                        <a:t>)</a:t>
                      </a:r>
                    </a:p>
                  </a:txBody>
                  <a:tcPr marL="22706" marR="22706" marT="22706" marB="2270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 err="1" smtClean="0">
                          <a:solidFill>
                            <a:srgbClr val="000000"/>
                          </a:solidFill>
                          <a:latin typeface="Times New Roman"/>
                          <a:ea typeface="Lucida Sans Unicode"/>
                          <a:cs typeface="Tahoma"/>
                        </a:rPr>
                        <a:t>Рейтин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Times New Roman"/>
                          <a:ea typeface="Lucida Sans Unicode"/>
                          <a:cs typeface="Tahoma"/>
                        </a:rPr>
                        <a:t>-</a:t>
                      </a:r>
                      <a:r>
                        <a:rPr lang="en-US" sz="1100" dirty="0" err="1" smtClean="0">
                          <a:solidFill>
                            <a:srgbClr val="000000"/>
                          </a:solidFill>
                          <a:latin typeface="Times New Roman"/>
                          <a:ea typeface="Lucida Sans Unicode"/>
                          <a:cs typeface="Tahoma"/>
                        </a:rPr>
                        <a:t>говое</a:t>
                      </a: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Lucida Sans Unicode"/>
                          <a:cs typeface="Tahoma"/>
                        </a:rPr>
                        <a:t> </a:t>
                      </a:r>
                      <a:r>
                        <a:rPr lang="en-US" sz="1100" dirty="0" err="1">
                          <a:solidFill>
                            <a:srgbClr val="000000"/>
                          </a:solidFill>
                          <a:latin typeface="Times New Roman"/>
                          <a:ea typeface="Lucida Sans Unicode"/>
                          <a:cs typeface="Tahoma"/>
                        </a:rPr>
                        <a:t>место</a:t>
                      </a:r>
                      <a:endParaRPr lang="ru-RU" sz="1100" dirty="0">
                        <a:solidFill>
                          <a:srgbClr val="000000"/>
                        </a:solidFill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2706" marR="22706" marT="22706" marB="2270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 err="1" smtClean="0">
                          <a:solidFill>
                            <a:srgbClr val="000000"/>
                          </a:solidFill>
                          <a:latin typeface="Times New Roman"/>
                          <a:ea typeface="Lucida Sans Unicode"/>
                          <a:cs typeface="Tahoma"/>
                        </a:rPr>
                        <a:t>Коэфф-т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Times New Roman"/>
                          <a:ea typeface="Lucida Sans Unicode"/>
                          <a:cs typeface="Tahoma"/>
                        </a:rPr>
                        <a:t> </a:t>
                      </a:r>
                      <a:r>
                        <a:rPr lang="ru-RU" sz="1100" dirty="0" err="1" smtClean="0">
                          <a:solidFill>
                            <a:srgbClr val="000000"/>
                          </a:solidFill>
                          <a:latin typeface="Times New Roman"/>
                          <a:ea typeface="Lucida Sans Unicode"/>
                          <a:cs typeface="Tahoma"/>
                        </a:rPr>
                        <a:t>рождае-мости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Times New Roman"/>
                          <a:ea typeface="Lucida Sans Unicode"/>
                          <a:cs typeface="Tahoma"/>
                        </a:rPr>
                        <a:t>  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/>
                          <a:ea typeface="Lucida Sans Unicode"/>
                          <a:cs typeface="Tahoma"/>
                        </a:rPr>
                        <a:t>(на 1000 </a:t>
                      </a:r>
                      <a:r>
                        <a:rPr lang="ru-RU" sz="1100" dirty="0" err="1" smtClean="0">
                          <a:solidFill>
                            <a:srgbClr val="000000"/>
                          </a:solidFill>
                          <a:latin typeface="Times New Roman"/>
                          <a:ea typeface="Lucida Sans Unicode"/>
                          <a:cs typeface="Tahoma"/>
                        </a:rPr>
                        <a:t>населе-ния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/>
                          <a:ea typeface="Lucida Sans Unicode"/>
                          <a:cs typeface="Tahoma"/>
                        </a:rPr>
                        <a:t>)</a:t>
                      </a:r>
                    </a:p>
                  </a:txBody>
                  <a:tcPr marL="22706" marR="22706" marT="22706" marB="2270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 err="1" smtClean="0">
                          <a:solidFill>
                            <a:srgbClr val="000000"/>
                          </a:solidFill>
                          <a:latin typeface="Times New Roman"/>
                          <a:ea typeface="Lucida Sans Unicode"/>
                          <a:cs typeface="Tahoma"/>
                        </a:rPr>
                        <a:t>Рейтин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Times New Roman"/>
                          <a:ea typeface="Lucida Sans Unicode"/>
                          <a:cs typeface="Tahoma"/>
                        </a:rPr>
                        <a:t>-</a:t>
                      </a:r>
                      <a:r>
                        <a:rPr lang="en-US" sz="1100" dirty="0" err="1" smtClean="0">
                          <a:solidFill>
                            <a:srgbClr val="000000"/>
                          </a:solidFill>
                          <a:latin typeface="Times New Roman"/>
                          <a:ea typeface="Lucida Sans Unicode"/>
                          <a:cs typeface="Tahoma"/>
                        </a:rPr>
                        <a:t>говое</a:t>
                      </a: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Lucida Sans Unicode"/>
                          <a:cs typeface="Tahoma"/>
                        </a:rPr>
                        <a:t> </a:t>
                      </a:r>
                      <a:r>
                        <a:rPr lang="en-US" sz="1100" dirty="0" err="1">
                          <a:solidFill>
                            <a:srgbClr val="000000"/>
                          </a:solidFill>
                          <a:latin typeface="Times New Roman"/>
                          <a:ea typeface="Lucida Sans Unicode"/>
                          <a:cs typeface="Tahoma"/>
                        </a:rPr>
                        <a:t>место</a:t>
                      </a:r>
                      <a:endParaRPr lang="ru-RU" sz="1100" dirty="0">
                        <a:solidFill>
                          <a:srgbClr val="000000"/>
                        </a:solidFill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2706" marR="22706" marT="22706" marB="2270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solidFill>
                            <a:srgbClr val="000000"/>
                          </a:solidFill>
                          <a:latin typeface="Times New Roman"/>
                          <a:ea typeface="Lucida Sans Unicode"/>
                          <a:cs typeface="Tahoma"/>
                        </a:rPr>
                        <a:t>Коэфф-т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/>
                          <a:ea typeface="Lucida Sans Unicode"/>
                          <a:cs typeface="Tahoma"/>
                        </a:rPr>
                        <a:t> </a:t>
                      </a:r>
                      <a:r>
                        <a:rPr lang="ru-RU" sz="1100" dirty="0" err="1" smtClean="0">
                          <a:solidFill>
                            <a:srgbClr val="000000"/>
                          </a:solidFill>
                          <a:latin typeface="Times New Roman"/>
                          <a:ea typeface="Lucida Sans Unicode"/>
                          <a:cs typeface="Tahoma"/>
                        </a:rPr>
                        <a:t>рождае-мости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Times New Roman"/>
                          <a:ea typeface="Lucida Sans Unicode"/>
                          <a:cs typeface="Tahoma"/>
                        </a:rPr>
                        <a:t> 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/>
                          <a:ea typeface="Lucida Sans Unicode"/>
                          <a:cs typeface="Tahoma"/>
                        </a:rPr>
                        <a:t>(на 1000 </a:t>
                      </a:r>
                      <a:r>
                        <a:rPr lang="ru-RU" sz="1100" dirty="0" err="1" smtClean="0">
                          <a:solidFill>
                            <a:srgbClr val="000000"/>
                          </a:solidFill>
                          <a:latin typeface="Times New Roman"/>
                          <a:ea typeface="Lucida Sans Unicode"/>
                          <a:cs typeface="Tahoma"/>
                        </a:rPr>
                        <a:t>населе-ния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/>
                          <a:ea typeface="Lucida Sans Unicode"/>
                          <a:cs typeface="Tahoma"/>
                        </a:rPr>
                        <a:t>)</a:t>
                      </a:r>
                    </a:p>
                  </a:txBody>
                  <a:tcPr marL="22706" marR="22706" marT="22706" marB="2270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 err="1" smtClean="0">
                          <a:solidFill>
                            <a:srgbClr val="000000"/>
                          </a:solidFill>
                          <a:latin typeface="Times New Roman"/>
                          <a:ea typeface="Lucida Sans Unicode"/>
                          <a:cs typeface="Tahoma"/>
                        </a:rPr>
                        <a:t>Рейтин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Times New Roman"/>
                          <a:ea typeface="Lucida Sans Unicode"/>
                          <a:cs typeface="Tahoma"/>
                        </a:rPr>
                        <a:t>-</a:t>
                      </a:r>
                      <a:r>
                        <a:rPr lang="en-US" sz="1100" dirty="0" err="1" smtClean="0">
                          <a:solidFill>
                            <a:srgbClr val="000000"/>
                          </a:solidFill>
                          <a:latin typeface="Times New Roman"/>
                          <a:ea typeface="Lucida Sans Unicode"/>
                          <a:cs typeface="Tahoma"/>
                        </a:rPr>
                        <a:t>говое</a:t>
                      </a: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Lucida Sans Unicode"/>
                          <a:cs typeface="Tahoma"/>
                        </a:rPr>
                        <a:t> </a:t>
                      </a:r>
                      <a:r>
                        <a:rPr lang="en-US" sz="1100" dirty="0" err="1">
                          <a:solidFill>
                            <a:srgbClr val="000000"/>
                          </a:solidFill>
                          <a:latin typeface="Times New Roman"/>
                          <a:ea typeface="Lucida Sans Unicode"/>
                          <a:cs typeface="Tahoma"/>
                        </a:rPr>
                        <a:t>место</a:t>
                      </a:r>
                      <a:endParaRPr lang="ru-RU" sz="1100" dirty="0">
                        <a:solidFill>
                          <a:srgbClr val="000000"/>
                        </a:solidFill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2706" marR="22706" marT="22706" marB="2270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solidFill>
                            <a:srgbClr val="000000"/>
                          </a:solidFill>
                          <a:latin typeface="Times New Roman"/>
                          <a:ea typeface="Lucida Sans Unicode"/>
                          <a:cs typeface="Tahoma"/>
                        </a:rPr>
                        <a:t>Коэфф-т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/>
                          <a:ea typeface="Lucida Sans Unicode"/>
                          <a:cs typeface="Tahoma"/>
                        </a:rPr>
                        <a:t> </a:t>
                      </a:r>
                      <a:r>
                        <a:rPr lang="ru-RU" sz="1100" dirty="0" err="1" smtClean="0">
                          <a:solidFill>
                            <a:srgbClr val="000000"/>
                          </a:solidFill>
                          <a:latin typeface="Times New Roman"/>
                          <a:ea typeface="Lucida Sans Unicode"/>
                          <a:cs typeface="Tahoma"/>
                        </a:rPr>
                        <a:t>рождае-мости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Times New Roman"/>
                          <a:ea typeface="Lucida Sans Unicode"/>
                          <a:cs typeface="Tahoma"/>
                        </a:rPr>
                        <a:t> 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/>
                          <a:ea typeface="Lucida Sans Unicode"/>
                          <a:cs typeface="Tahoma"/>
                        </a:rPr>
                        <a:t>(на 1000 </a:t>
                      </a:r>
                      <a:r>
                        <a:rPr lang="ru-RU" sz="1100" dirty="0" err="1" smtClean="0">
                          <a:solidFill>
                            <a:srgbClr val="000000"/>
                          </a:solidFill>
                          <a:latin typeface="Times New Roman"/>
                          <a:ea typeface="Lucida Sans Unicode"/>
                          <a:cs typeface="Tahoma"/>
                        </a:rPr>
                        <a:t>населе-ния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/>
                          <a:ea typeface="Lucida Sans Unicode"/>
                          <a:cs typeface="Tahoma"/>
                        </a:rPr>
                        <a:t>)</a:t>
                      </a:r>
                    </a:p>
                  </a:txBody>
                  <a:tcPr marL="22706" marR="22706" marT="22706" marB="2270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 err="1" smtClean="0">
                          <a:solidFill>
                            <a:srgbClr val="000000"/>
                          </a:solidFill>
                          <a:latin typeface="Times New Roman"/>
                          <a:ea typeface="Lucida Sans Unicode"/>
                          <a:cs typeface="Tahoma"/>
                        </a:rPr>
                        <a:t>Рейтин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Times New Roman"/>
                          <a:ea typeface="Lucida Sans Unicode"/>
                          <a:cs typeface="Tahoma"/>
                        </a:rPr>
                        <a:t>-</a:t>
                      </a:r>
                      <a:r>
                        <a:rPr lang="en-US" sz="1100" dirty="0" err="1" smtClean="0">
                          <a:solidFill>
                            <a:srgbClr val="000000"/>
                          </a:solidFill>
                          <a:latin typeface="Times New Roman"/>
                          <a:ea typeface="Lucida Sans Unicode"/>
                          <a:cs typeface="Tahoma"/>
                        </a:rPr>
                        <a:t>говое</a:t>
                      </a: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Lucida Sans Unicode"/>
                          <a:cs typeface="Tahoma"/>
                        </a:rPr>
                        <a:t> </a:t>
                      </a:r>
                      <a:r>
                        <a:rPr lang="en-US" sz="1100" dirty="0" err="1">
                          <a:solidFill>
                            <a:srgbClr val="000000"/>
                          </a:solidFill>
                          <a:latin typeface="Times New Roman"/>
                          <a:ea typeface="Lucida Sans Unicode"/>
                          <a:cs typeface="Tahoma"/>
                        </a:rPr>
                        <a:t>место</a:t>
                      </a:r>
                      <a:endParaRPr lang="ru-RU" sz="1100" dirty="0">
                        <a:solidFill>
                          <a:srgbClr val="000000"/>
                        </a:solidFill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2706" marR="22706" marT="22706" marB="2270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solidFill>
                            <a:srgbClr val="000000"/>
                          </a:solidFill>
                          <a:latin typeface="Times New Roman"/>
                          <a:ea typeface="Lucida Sans Unicode"/>
                          <a:cs typeface="Tahoma"/>
                        </a:rPr>
                        <a:t>Коэфф-т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/>
                          <a:ea typeface="Lucida Sans Unicode"/>
                          <a:cs typeface="Tahoma"/>
                        </a:rPr>
                        <a:t> </a:t>
                      </a:r>
                      <a:r>
                        <a:rPr lang="ru-RU" sz="1100" dirty="0" err="1" smtClean="0">
                          <a:solidFill>
                            <a:srgbClr val="000000"/>
                          </a:solidFill>
                          <a:latin typeface="Times New Roman"/>
                          <a:ea typeface="Lucida Sans Unicode"/>
                          <a:cs typeface="Tahoma"/>
                        </a:rPr>
                        <a:t>рождае-мости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Times New Roman"/>
                          <a:ea typeface="Lucida Sans Unicode"/>
                          <a:cs typeface="Tahoma"/>
                        </a:rPr>
                        <a:t> 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/>
                          <a:ea typeface="Lucida Sans Unicode"/>
                          <a:cs typeface="Tahoma"/>
                        </a:rPr>
                        <a:t>(на 1000 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Times New Roman"/>
                          <a:ea typeface="Lucida Sans Unicode"/>
                          <a:cs typeface="Tahoma"/>
                        </a:rPr>
                        <a:t>населения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/>
                          <a:ea typeface="Lucida Sans Unicode"/>
                          <a:cs typeface="Tahoma"/>
                        </a:rPr>
                        <a:t>)</a:t>
                      </a:r>
                    </a:p>
                  </a:txBody>
                  <a:tcPr marL="22706" marR="22706" marT="22706" marB="2270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 err="1" smtClean="0">
                          <a:solidFill>
                            <a:srgbClr val="000000"/>
                          </a:solidFill>
                          <a:latin typeface="Times New Roman"/>
                          <a:ea typeface="Lucida Sans Unicode"/>
                          <a:cs typeface="Tahoma"/>
                        </a:rPr>
                        <a:t>Рейтин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Times New Roman"/>
                          <a:ea typeface="Lucida Sans Unicode"/>
                          <a:cs typeface="Tahoma"/>
                        </a:rPr>
                        <a:t>-</a:t>
                      </a:r>
                      <a:r>
                        <a:rPr lang="en-US" sz="1100" dirty="0" err="1" smtClean="0">
                          <a:solidFill>
                            <a:srgbClr val="000000"/>
                          </a:solidFill>
                          <a:latin typeface="Times New Roman"/>
                          <a:ea typeface="Lucida Sans Unicode"/>
                          <a:cs typeface="Tahoma"/>
                        </a:rPr>
                        <a:t>говое</a:t>
                      </a: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Lucida Sans Unicode"/>
                          <a:cs typeface="Tahoma"/>
                        </a:rPr>
                        <a:t> </a:t>
                      </a:r>
                      <a:r>
                        <a:rPr lang="en-US" sz="1100" dirty="0" err="1">
                          <a:solidFill>
                            <a:srgbClr val="000000"/>
                          </a:solidFill>
                          <a:latin typeface="Times New Roman"/>
                          <a:ea typeface="Lucida Sans Unicode"/>
                          <a:cs typeface="Tahoma"/>
                        </a:rPr>
                        <a:t>место</a:t>
                      </a:r>
                      <a:endParaRPr lang="ru-RU" sz="1100" dirty="0">
                        <a:solidFill>
                          <a:srgbClr val="000000"/>
                        </a:solidFill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2706" marR="22706" marT="22706" marB="2270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solidFill>
                            <a:srgbClr val="000000"/>
                          </a:solidFill>
                          <a:latin typeface="Times New Roman"/>
                          <a:ea typeface="Lucida Sans Unicode"/>
                          <a:cs typeface="Tahoma"/>
                        </a:rPr>
                        <a:t>Коэфф-т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/>
                          <a:ea typeface="Lucida Sans Unicode"/>
                          <a:cs typeface="Tahoma"/>
                        </a:rPr>
                        <a:t> </a:t>
                      </a:r>
                      <a:r>
                        <a:rPr lang="ru-RU" sz="1100" dirty="0" err="1" smtClean="0">
                          <a:solidFill>
                            <a:srgbClr val="000000"/>
                          </a:solidFill>
                          <a:latin typeface="Times New Roman"/>
                          <a:ea typeface="Lucida Sans Unicode"/>
                          <a:cs typeface="Tahoma"/>
                        </a:rPr>
                        <a:t>рождае-мости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Times New Roman"/>
                          <a:ea typeface="Lucida Sans Unicode"/>
                          <a:cs typeface="Tahoma"/>
                        </a:rPr>
                        <a:t> 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/>
                          <a:ea typeface="Lucida Sans Unicode"/>
                          <a:cs typeface="Tahoma"/>
                        </a:rPr>
                        <a:t>(на 1000 </a:t>
                      </a:r>
                      <a:r>
                        <a:rPr lang="ru-RU" sz="1100" dirty="0" err="1" smtClean="0">
                          <a:solidFill>
                            <a:srgbClr val="000000"/>
                          </a:solidFill>
                          <a:latin typeface="Times New Roman"/>
                          <a:ea typeface="Lucida Sans Unicode"/>
                          <a:cs typeface="Tahoma"/>
                        </a:rPr>
                        <a:t>населе-ния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/>
                          <a:ea typeface="Lucida Sans Unicode"/>
                          <a:cs typeface="Tahoma"/>
                        </a:rPr>
                        <a:t>)</a:t>
                      </a:r>
                    </a:p>
                  </a:txBody>
                  <a:tcPr marL="22706" marR="22706" marT="22706" marB="2270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 err="1" smtClean="0">
                          <a:solidFill>
                            <a:srgbClr val="000000"/>
                          </a:solidFill>
                          <a:latin typeface="Times New Roman"/>
                          <a:ea typeface="Lucida Sans Unicode"/>
                          <a:cs typeface="Tahoma"/>
                        </a:rPr>
                        <a:t>Рейтин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Times New Roman"/>
                          <a:ea typeface="Lucida Sans Unicode"/>
                          <a:cs typeface="Tahoma"/>
                        </a:rPr>
                        <a:t>-</a:t>
                      </a:r>
                      <a:r>
                        <a:rPr lang="en-US" sz="1100" dirty="0" err="1" smtClean="0">
                          <a:solidFill>
                            <a:srgbClr val="000000"/>
                          </a:solidFill>
                          <a:latin typeface="Times New Roman"/>
                          <a:ea typeface="Lucida Sans Unicode"/>
                          <a:cs typeface="Tahoma"/>
                        </a:rPr>
                        <a:t>говое</a:t>
                      </a: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Lucida Sans Unicode"/>
                          <a:cs typeface="Tahoma"/>
                        </a:rPr>
                        <a:t> </a:t>
                      </a:r>
                      <a:r>
                        <a:rPr lang="en-US" sz="1100" dirty="0" err="1">
                          <a:solidFill>
                            <a:srgbClr val="000000"/>
                          </a:solidFill>
                          <a:latin typeface="Times New Roman"/>
                          <a:ea typeface="Lucida Sans Unicode"/>
                          <a:cs typeface="Tahoma"/>
                        </a:rPr>
                        <a:t>место</a:t>
                      </a:r>
                      <a:endParaRPr lang="ru-RU" sz="1100" dirty="0">
                        <a:solidFill>
                          <a:srgbClr val="000000"/>
                        </a:solidFill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2706" marR="22706" marT="22706" marB="2270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753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/>
                          <a:ea typeface="Lucida Sans Unicode"/>
                          <a:cs typeface="Tahoma"/>
                        </a:rPr>
                        <a:t>Базарносызганский</a:t>
                      </a:r>
                      <a:endParaRPr lang="ru-RU" sz="1000" b="1">
                        <a:solidFill>
                          <a:srgbClr val="000000"/>
                        </a:solidFill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2706" marR="22706" marT="22706" marB="2270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Lucida Sans Unicode"/>
                          <a:cs typeface="Tahoma"/>
                        </a:rPr>
                        <a:t>8,2</a:t>
                      </a:r>
                      <a:endParaRPr lang="ru-RU" sz="1100">
                        <a:solidFill>
                          <a:srgbClr val="000000"/>
                        </a:solidFill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2706" marR="22706" marT="22706" marB="2270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Lucida Sans Unicode"/>
                          <a:cs typeface="Tahoma"/>
                        </a:rPr>
                        <a:t>20</a:t>
                      </a:r>
                      <a:endParaRPr lang="ru-RU" sz="1100">
                        <a:solidFill>
                          <a:srgbClr val="000000"/>
                        </a:solidFill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2706" marR="22706" marT="22706" marB="2270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Lucida Sans Unicode"/>
                          <a:cs typeface="Tahoma"/>
                        </a:rPr>
                        <a:t>10,5</a:t>
                      </a:r>
                      <a:endParaRPr lang="ru-RU" sz="1100">
                        <a:solidFill>
                          <a:srgbClr val="000000"/>
                        </a:solidFill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2706" marR="22706" marT="22706" marB="2270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Lucida Sans Unicode"/>
                          <a:cs typeface="Tahoma"/>
                        </a:rPr>
                        <a:t>13</a:t>
                      </a:r>
                      <a:endParaRPr lang="ru-RU" sz="1100">
                        <a:solidFill>
                          <a:srgbClr val="000000"/>
                        </a:solidFill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2706" marR="22706" marT="22706" marB="2270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Lucida Sans Unicode"/>
                          <a:cs typeface="Tahoma"/>
                        </a:rPr>
                        <a:t>9,1</a:t>
                      </a:r>
                      <a:endParaRPr lang="ru-RU" sz="1100">
                        <a:solidFill>
                          <a:srgbClr val="000000"/>
                        </a:solidFill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2706" marR="22706" marT="22706" marB="2270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Lucida Sans Unicode"/>
                          <a:cs typeface="Tahoma"/>
                        </a:rPr>
                        <a:t>19</a:t>
                      </a:r>
                      <a:endParaRPr lang="ru-RU" sz="1100">
                        <a:solidFill>
                          <a:srgbClr val="000000"/>
                        </a:solidFill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2706" marR="22706" marT="22706" marB="2270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Lucida Sans Unicode"/>
                          <a:cs typeface="Tahoma"/>
                        </a:rPr>
                        <a:t>9,2</a:t>
                      </a:r>
                      <a:endParaRPr lang="ru-RU" sz="1100">
                        <a:solidFill>
                          <a:srgbClr val="000000"/>
                        </a:solidFill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2706" marR="22706" marT="22706" marB="2270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Lucida Sans Unicode"/>
                          <a:cs typeface="Tahoma"/>
                        </a:rPr>
                        <a:t>19</a:t>
                      </a:r>
                      <a:endParaRPr lang="ru-RU" sz="1100">
                        <a:solidFill>
                          <a:srgbClr val="000000"/>
                        </a:solidFill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2706" marR="22706" marT="22706" marB="2270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Lucida Sans Unicode"/>
                          <a:cs typeface="Tahoma"/>
                        </a:rPr>
                        <a:t>8,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Times New Roman"/>
                          <a:ea typeface="Lucida Sans Unicode"/>
                          <a:cs typeface="Tahoma"/>
                        </a:rPr>
                        <a:t>3</a:t>
                      </a:r>
                      <a:endParaRPr lang="ru-RU" sz="1100" dirty="0">
                        <a:solidFill>
                          <a:srgbClr val="000000"/>
                        </a:solidFill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2706" marR="22706" marT="22706" marB="2270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Lucida Sans Unicode"/>
                          <a:cs typeface="Tahoma"/>
                        </a:rPr>
                        <a:t>19</a:t>
                      </a:r>
                      <a:endParaRPr lang="ru-RU" sz="1100" dirty="0">
                        <a:solidFill>
                          <a:srgbClr val="000000"/>
                        </a:solidFill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2706" marR="22706" marT="22706" marB="2270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Times New Roman"/>
                          <a:ea typeface="Lucida Sans Unicode"/>
                          <a:cs typeface="Tahoma"/>
                        </a:rPr>
                        <a:t>6,7</a:t>
                      </a:r>
                      <a:endParaRPr lang="ru-RU" sz="1100" dirty="0">
                        <a:solidFill>
                          <a:srgbClr val="000000"/>
                        </a:solidFill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2706" marR="22706" marT="22706" marB="2270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Times New Roman"/>
                          <a:ea typeface="Lucida Sans Unicode"/>
                          <a:cs typeface="Tahoma"/>
                        </a:rPr>
                        <a:t>21</a:t>
                      </a:r>
                      <a:endParaRPr lang="ru-RU" sz="1100" dirty="0">
                        <a:solidFill>
                          <a:srgbClr val="000000"/>
                        </a:solidFill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2706" marR="22706" marT="22706" marB="2270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753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/>
                          <a:ea typeface="Lucida Sans Unicode"/>
                          <a:cs typeface="Tahoma"/>
                        </a:rPr>
                        <a:t>Барышский</a:t>
                      </a:r>
                      <a:endParaRPr lang="ru-RU" sz="1000" b="1">
                        <a:solidFill>
                          <a:srgbClr val="000000"/>
                        </a:solidFill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2706" marR="22706" marT="22706" marB="2270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Lucida Sans Unicode"/>
                          <a:cs typeface="Tahoma"/>
                        </a:rPr>
                        <a:t>9,3</a:t>
                      </a:r>
                      <a:endParaRPr lang="ru-RU" sz="1100">
                        <a:solidFill>
                          <a:srgbClr val="000000"/>
                        </a:solidFill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2706" marR="22706" marT="22706" marB="2270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Lucida Sans Unicode"/>
                          <a:cs typeface="Tahoma"/>
                        </a:rPr>
                        <a:t>16</a:t>
                      </a:r>
                      <a:endParaRPr lang="ru-RU" sz="1100">
                        <a:solidFill>
                          <a:srgbClr val="000000"/>
                        </a:solidFill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2706" marR="22706" marT="22706" marB="2270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Lucida Sans Unicode"/>
                          <a:cs typeface="Tahoma"/>
                        </a:rPr>
                        <a:t>9,9</a:t>
                      </a:r>
                      <a:endParaRPr lang="ru-RU" sz="1100">
                        <a:solidFill>
                          <a:srgbClr val="000000"/>
                        </a:solidFill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2706" marR="22706" marT="22706" marB="2270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Lucida Sans Unicode"/>
                          <a:cs typeface="Tahoma"/>
                        </a:rPr>
                        <a:t>15</a:t>
                      </a:r>
                      <a:endParaRPr lang="ru-RU" sz="1100">
                        <a:solidFill>
                          <a:srgbClr val="000000"/>
                        </a:solidFill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2706" marR="22706" marT="22706" marB="2270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Lucida Sans Unicode"/>
                          <a:cs typeface="Tahoma"/>
                        </a:rPr>
                        <a:t>10,5</a:t>
                      </a:r>
                      <a:endParaRPr lang="ru-RU" sz="1100">
                        <a:solidFill>
                          <a:srgbClr val="000000"/>
                        </a:solidFill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2706" marR="22706" marT="22706" marB="2270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Lucida Sans Unicode"/>
                          <a:cs typeface="Tahoma"/>
                        </a:rPr>
                        <a:t>15</a:t>
                      </a:r>
                      <a:endParaRPr lang="ru-RU" sz="1100">
                        <a:solidFill>
                          <a:srgbClr val="000000"/>
                        </a:solidFill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2706" marR="22706" marT="22706" marB="2270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Lucida Sans Unicode"/>
                          <a:cs typeface="Tahoma"/>
                        </a:rPr>
                        <a:t>10,8</a:t>
                      </a:r>
                      <a:endParaRPr lang="ru-RU" sz="1100">
                        <a:solidFill>
                          <a:srgbClr val="000000"/>
                        </a:solidFill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2706" marR="22706" marT="22706" marB="2270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Lucida Sans Unicode"/>
                          <a:cs typeface="Tahoma"/>
                        </a:rPr>
                        <a:t>13</a:t>
                      </a:r>
                      <a:endParaRPr lang="ru-RU" sz="1100">
                        <a:solidFill>
                          <a:srgbClr val="000000"/>
                        </a:solidFill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2706" marR="22706" marT="22706" marB="2270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Lucida Sans Unicode"/>
                          <a:cs typeface="Tahoma"/>
                        </a:rPr>
                        <a:t>10,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Times New Roman"/>
                          <a:ea typeface="Lucida Sans Unicode"/>
                          <a:cs typeface="Tahoma"/>
                        </a:rPr>
                        <a:t>7</a:t>
                      </a:r>
                      <a:endParaRPr lang="ru-RU" sz="1100" dirty="0">
                        <a:solidFill>
                          <a:srgbClr val="000000"/>
                        </a:solidFill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2706" marR="22706" marT="22706" marB="2270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Lucida Sans Unicode"/>
                          <a:cs typeface="Tahoma"/>
                        </a:rPr>
                        <a:t>1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Times New Roman"/>
                          <a:ea typeface="Lucida Sans Unicode"/>
                          <a:cs typeface="Tahoma"/>
                        </a:rPr>
                        <a:t>3</a:t>
                      </a:r>
                      <a:endParaRPr lang="ru-RU" sz="1100" dirty="0">
                        <a:solidFill>
                          <a:srgbClr val="000000"/>
                        </a:solidFill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2706" marR="22706" marT="22706" marB="2270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Times New Roman"/>
                          <a:ea typeface="Lucida Sans Unicode"/>
                          <a:cs typeface="Tahoma"/>
                        </a:rPr>
                        <a:t>10,1</a:t>
                      </a:r>
                      <a:endParaRPr lang="ru-RU" sz="1100" dirty="0">
                        <a:solidFill>
                          <a:srgbClr val="000000"/>
                        </a:solidFill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2706" marR="22706" marT="22706" marB="2270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Times New Roman"/>
                          <a:ea typeface="Lucida Sans Unicode"/>
                          <a:cs typeface="Tahoma"/>
                        </a:rPr>
                        <a:t>16</a:t>
                      </a:r>
                      <a:endParaRPr lang="ru-RU" sz="1100" dirty="0">
                        <a:solidFill>
                          <a:srgbClr val="000000"/>
                        </a:solidFill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2706" marR="22706" marT="22706" marB="2270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753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/>
                          <a:ea typeface="Lucida Sans Unicode"/>
                          <a:cs typeface="Tahoma"/>
                        </a:rPr>
                        <a:t>Вешкаймский</a:t>
                      </a:r>
                      <a:endParaRPr lang="ru-RU" sz="1000" b="1">
                        <a:solidFill>
                          <a:srgbClr val="000000"/>
                        </a:solidFill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2706" marR="22706" marT="22706" marB="2270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Lucida Sans Unicode"/>
                          <a:cs typeface="Tahoma"/>
                        </a:rPr>
                        <a:t>11,8</a:t>
                      </a:r>
                      <a:endParaRPr lang="ru-RU" sz="1100">
                        <a:solidFill>
                          <a:srgbClr val="000000"/>
                        </a:solidFill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2706" marR="22706" marT="22706" marB="2270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Lucida Sans Unicode"/>
                          <a:cs typeface="Tahoma"/>
                        </a:rPr>
                        <a:t>5</a:t>
                      </a:r>
                      <a:endParaRPr lang="ru-RU" sz="1100">
                        <a:solidFill>
                          <a:srgbClr val="000000"/>
                        </a:solidFill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2706" marR="22706" marT="22706" marB="2270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Lucida Sans Unicode"/>
                          <a:cs typeface="Tahoma"/>
                        </a:rPr>
                        <a:t>12,3</a:t>
                      </a:r>
                      <a:endParaRPr lang="ru-RU" sz="1100">
                        <a:solidFill>
                          <a:srgbClr val="000000"/>
                        </a:solidFill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2706" marR="22706" marT="22706" marB="2270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Lucida Sans Unicode"/>
                          <a:cs typeface="Tahoma"/>
                        </a:rPr>
                        <a:t>2</a:t>
                      </a:r>
                      <a:endParaRPr lang="ru-RU" sz="1100">
                        <a:solidFill>
                          <a:srgbClr val="000000"/>
                        </a:solidFill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2706" marR="22706" marT="22706" marB="2270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Lucida Sans Unicode"/>
                          <a:cs typeface="Tahoma"/>
                        </a:rPr>
                        <a:t>11,2</a:t>
                      </a:r>
                      <a:endParaRPr lang="ru-RU" sz="1100">
                        <a:solidFill>
                          <a:srgbClr val="000000"/>
                        </a:solidFill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2706" marR="22706" marT="22706" marB="2270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Lucida Sans Unicode"/>
                          <a:cs typeface="Tahoma"/>
                        </a:rPr>
                        <a:t>8</a:t>
                      </a:r>
                      <a:endParaRPr lang="ru-RU" sz="1100">
                        <a:solidFill>
                          <a:srgbClr val="000000"/>
                        </a:solidFill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2706" marR="22706" marT="22706" marB="2270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Lucida Sans Unicode"/>
                          <a:cs typeface="Tahoma"/>
                        </a:rPr>
                        <a:t>10,9</a:t>
                      </a:r>
                      <a:endParaRPr lang="ru-RU" sz="1100">
                        <a:solidFill>
                          <a:srgbClr val="000000"/>
                        </a:solidFill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2706" marR="22706" marT="22706" marB="2270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Lucida Sans Unicode"/>
                          <a:cs typeface="Tahoma"/>
                        </a:rPr>
                        <a:t>12</a:t>
                      </a:r>
                      <a:endParaRPr lang="ru-RU" sz="1100">
                        <a:solidFill>
                          <a:srgbClr val="000000"/>
                        </a:solidFill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2706" marR="22706" marT="22706" marB="2270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Lucida Sans Unicode"/>
                          <a:cs typeface="Tahoma"/>
                        </a:rPr>
                        <a:t>11,6</a:t>
                      </a:r>
                      <a:endParaRPr lang="ru-RU" sz="1100" dirty="0">
                        <a:solidFill>
                          <a:srgbClr val="000000"/>
                        </a:solidFill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2706" marR="22706" marT="22706" marB="2270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Times New Roman"/>
                          <a:ea typeface="Lucida Sans Unicode"/>
                          <a:cs typeface="Tahoma"/>
                        </a:rPr>
                        <a:t>11</a:t>
                      </a:r>
                      <a:endParaRPr lang="ru-RU" sz="1100" dirty="0">
                        <a:solidFill>
                          <a:srgbClr val="000000"/>
                        </a:solidFill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2706" marR="22706" marT="22706" marB="2270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Times New Roman"/>
                          <a:ea typeface="Lucida Sans Unicode"/>
                          <a:cs typeface="Tahoma"/>
                        </a:rPr>
                        <a:t>13,4</a:t>
                      </a:r>
                      <a:endParaRPr lang="ru-RU" sz="1100" dirty="0">
                        <a:solidFill>
                          <a:srgbClr val="000000"/>
                        </a:solidFill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2706" marR="22706" marT="22706" marB="2270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Times New Roman"/>
                          <a:ea typeface="Lucida Sans Unicode"/>
                          <a:cs typeface="Tahoma"/>
                        </a:rPr>
                        <a:t>3</a:t>
                      </a:r>
                      <a:endParaRPr lang="ru-RU" sz="1100" dirty="0">
                        <a:solidFill>
                          <a:srgbClr val="000000"/>
                        </a:solidFill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2706" marR="22706" marT="22706" marB="2270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753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/>
                          <a:ea typeface="Lucida Sans Unicode"/>
                          <a:cs typeface="Tahoma"/>
                        </a:rPr>
                        <a:t>Инзенский</a:t>
                      </a:r>
                      <a:endParaRPr lang="ru-RU" sz="1000" b="1">
                        <a:solidFill>
                          <a:srgbClr val="000000"/>
                        </a:solidFill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2706" marR="22706" marT="22706" marB="2270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Lucida Sans Unicode"/>
                          <a:cs typeface="Tahoma"/>
                        </a:rPr>
                        <a:t>9,7</a:t>
                      </a:r>
                      <a:endParaRPr lang="ru-RU" sz="1100">
                        <a:solidFill>
                          <a:srgbClr val="000000"/>
                        </a:solidFill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2706" marR="22706" marT="22706" marB="2270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Lucida Sans Unicode"/>
                          <a:cs typeface="Tahoma"/>
                        </a:rPr>
                        <a:t>15</a:t>
                      </a:r>
                      <a:endParaRPr lang="ru-RU" sz="1100">
                        <a:solidFill>
                          <a:srgbClr val="000000"/>
                        </a:solidFill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2706" marR="22706" marT="22706" marB="2270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Lucida Sans Unicode"/>
                          <a:cs typeface="Tahoma"/>
                        </a:rPr>
                        <a:t>9,9</a:t>
                      </a:r>
                      <a:endParaRPr lang="ru-RU" sz="1100">
                        <a:solidFill>
                          <a:srgbClr val="000000"/>
                        </a:solidFill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2706" marR="22706" marT="22706" marB="2270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Lucida Sans Unicode"/>
                          <a:cs typeface="Tahoma"/>
                        </a:rPr>
                        <a:t>15</a:t>
                      </a:r>
                      <a:endParaRPr lang="ru-RU" sz="1100">
                        <a:solidFill>
                          <a:srgbClr val="000000"/>
                        </a:solidFill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2706" marR="22706" marT="22706" marB="2270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Lucida Sans Unicode"/>
                          <a:cs typeface="Tahoma"/>
                        </a:rPr>
                        <a:t>10,8</a:t>
                      </a:r>
                      <a:endParaRPr lang="ru-RU" sz="1100">
                        <a:solidFill>
                          <a:srgbClr val="000000"/>
                        </a:solidFill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2706" marR="22706" marT="22706" marB="2270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Lucida Sans Unicode"/>
                          <a:cs typeface="Tahoma"/>
                        </a:rPr>
                        <a:t>14</a:t>
                      </a:r>
                      <a:endParaRPr lang="ru-RU" sz="1100">
                        <a:solidFill>
                          <a:srgbClr val="000000"/>
                        </a:solidFill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2706" marR="22706" marT="22706" marB="2270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Lucida Sans Unicode"/>
                          <a:cs typeface="Tahoma"/>
                        </a:rPr>
                        <a:t>10,5</a:t>
                      </a:r>
                      <a:endParaRPr lang="ru-RU" sz="1100">
                        <a:solidFill>
                          <a:srgbClr val="000000"/>
                        </a:solidFill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2706" marR="22706" marT="22706" marB="2270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Lucida Sans Unicode"/>
                          <a:cs typeface="Tahoma"/>
                        </a:rPr>
                        <a:t>14</a:t>
                      </a:r>
                      <a:endParaRPr lang="ru-RU" sz="1100">
                        <a:solidFill>
                          <a:srgbClr val="000000"/>
                        </a:solidFill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2706" marR="22706" marT="22706" marB="2270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Times New Roman"/>
                          <a:ea typeface="Lucida Sans Unicode"/>
                          <a:cs typeface="Tahoma"/>
                        </a:rPr>
                        <a:t>10</a:t>
                      </a: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Lucida Sans Unicode"/>
                          <a:cs typeface="Tahoma"/>
                        </a:rPr>
                        <a:t>,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Times New Roman"/>
                          <a:ea typeface="Lucida Sans Unicode"/>
                          <a:cs typeface="Tahoma"/>
                        </a:rPr>
                        <a:t>4</a:t>
                      </a:r>
                      <a:endParaRPr lang="ru-RU" sz="1100" dirty="0">
                        <a:solidFill>
                          <a:srgbClr val="000000"/>
                        </a:solidFill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2706" marR="22706" marT="22706" marB="2270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Lucida Sans Unicode"/>
                          <a:cs typeface="Tahoma"/>
                        </a:rPr>
                        <a:t>16</a:t>
                      </a:r>
                      <a:endParaRPr lang="ru-RU" sz="1100" dirty="0">
                        <a:solidFill>
                          <a:srgbClr val="000000"/>
                        </a:solidFill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2706" marR="22706" marT="22706" marB="2270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Times New Roman"/>
                          <a:ea typeface="Lucida Sans Unicode"/>
                          <a:cs typeface="Tahoma"/>
                        </a:rPr>
                        <a:t>10,9</a:t>
                      </a:r>
                      <a:endParaRPr lang="ru-RU" sz="1100" dirty="0">
                        <a:solidFill>
                          <a:srgbClr val="000000"/>
                        </a:solidFill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2706" marR="22706" marT="22706" marB="2270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Times New Roman"/>
                          <a:ea typeface="Lucida Sans Unicode"/>
                          <a:cs typeface="Tahoma"/>
                        </a:rPr>
                        <a:t>14</a:t>
                      </a:r>
                      <a:endParaRPr lang="ru-RU" sz="1100" dirty="0">
                        <a:solidFill>
                          <a:srgbClr val="000000"/>
                        </a:solidFill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2706" marR="22706" marT="22706" marB="2270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753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/>
                          <a:ea typeface="Lucida Sans Unicode"/>
                          <a:cs typeface="Tahoma"/>
                        </a:rPr>
                        <a:t>Карсунский</a:t>
                      </a:r>
                      <a:endParaRPr lang="ru-RU" sz="1000" b="1">
                        <a:solidFill>
                          <a:srgbClr val="000000"/>
                        </a:solidFill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2706" marR="22706" marT="22706" marB="2270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Lucida Sans Unicode"/>
                          <a:cs typeface="Tahoma"/>
                        </a:rPr>
                        <a:t>11,0</a:t>
                      </a:r>
                      <a:endParaRPr lang="ru-RU" sz="1100">
                        <a:solidFill>
                          <a:srgbClr val="000000"/>
                        </a:solidFill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2706" marR="22706" marT="22706" marB="2270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Lucida Sans Unicode"/>
                          <a:cs typeface="Tahoma"/>
                        </a:rPr>
                        <a:t>11</a:t>
                      </a:r>
                      <a:endParaRPr lang="ru-RU" sz="1100">
                        <a:solidFill>
                          <a:srgbClr val="000000"/>
                        </a:solidFill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2706" marR="22706" marT="22706" marB="2270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Lucida Sans Unicode"/>
                          <a:cs typeface="Tahoma"/>
                        </a:rPr>
                        <a:t>10,9</a:t>
                      </a:r>
                      <a:endParaRPr lang="ru-RU" sz="1100">
                        <a:solidFill>
                          <a:srgbClr val="000000"/>
                        </a:solidFill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2706" marR="22706" marT="22706" marB="2270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Lucida Sans Unicode"/>
                          <a:cs typeface="Tahoma"/>
                        </a:rPr>
                        <a:t>11</a:t>
                      </a:r>
                      <a:endParaRPr lang="ru-RU" sz="1100">
                        <a:solidFill>
                          <a:srgbClr val="000000"/>
                        </a:solidFill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2706" marR="22706" marT="22706" marB="2270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Lucida Sans Unicode"/>
                          <a:cs typeface="Tahoma"/>
                        </a:rPr>
                        <a:t>11,2</a:t>
                      </a:r>
                      <a:endParaRPr lang="ru-RU" sz="1100">
                        <a:solidFill>
                          <a:srgbClr val="000000"/>
                        </a:solidFill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2706" marR="22706" marT="22706" marB="2270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Lucida Sans Unicode"/>
                          <a:cs typeface="Tahoma"/>
                        </a:rPr>
                        <a:t>8</a:t>
                      </a:r>
                      <a:endParaRPr lang="ru-RU" sz="1100">
                        <a:solidFill>
                          <a:srgbClr val="000000"/>
                        </a:solidFill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2706" marR="22706" marT="22706" marB="2270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Lucida Sans Unicode"/>
                          <a:cs typeface="Tahoma"/>
                        </a:rPr>
                        <a:t>11,2</a:t>
                      </a:r>
                      <a:endParaRPr lang="ru-RU" sz="1100">
                        <a:solidFill>
                          <a:srgbClr val="000000"/>
                        </a:solidFill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2706" marR="22706" marT="22706" marB="2270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Lucida Sans Unicode"/>
                          <a:cs typeface="Tahoma"/>
                        </a:rPr>
                        <a:t>9</a:t>
                      </a:r>
                      <a:endParaRPr lang="ru-RU" sz="1100">
                        <a:solidFill>
                          <a:srgbClr val="000000"/>
                        </a:solidFill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2706" marR="22706" marT="22706" marB="2270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Lucida Sans Unicode"/>
                          <a:cs typeface="Tahoma"/>
                        </a:rPr>
                        <a:t>11,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Times New Roman"/>
                          <a:ea typeface="Lucida Sans Unicode"/>
                          <a:cs typeface="Tahoma"/>
                        </a:rPr>
                        <a:t>8</a:t>
                      </a:r>
                      <a:endParaRPr lang="ru-RU" sz="1100" dirty="0">
                        <a:solidFill>
                          <a:srgbClr val="000000"/>
                        </a:solidFill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2706" marR="22706" marT="22706" marB="2270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Lucida Sans Unicode"/>
                          <a:cs typeface="Tahoma"/>
                        </a:rPr>
                        <a:t>1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Times New Roman"/>
                          <a:ea typeface="Lucida Sans Unicode"/>
                          <a:cs typeface="Tahoma"/>
                        </a:rPr>
                        <a:t>0</a:t>
                      </a:r>
                      <a:endParaRPr lang="ru-RU" sz="1100" dirty="0">
                        <a:solidFill>
                          <a:srgbClr val="000000"/>
                        </a:solidFill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2706" marR="22706" marT="22706" marB="2270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Times New Roman"/>
                          <a:ea typeface="Lucida Sans Unicode"/>
                          <a:cs typeface="Tahoma"/>
                        </a:rPr>
                        <a:t>11,5</a:t>
                      </a:r>
                      <a:endParaRPr lang="ru-RU" sz="1100" dirty="0">
                        <a:solidFill>
                          <a:srgbClr val="000000"/>
                        </a:solidFill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2706" marR="22706" marT="22706" marB="2270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Times New Roman"/>
                          <a:ea typeface="Lucida Sans Unicode"/>
                          <a:cs typeface="Tahoma"/>
                        </a:rPr>
                        <a:t>12</a:t>
                      </a:r>
                      <a:endParaRPr lang="ru-RU" sz="1100" dirty="0">
                        <a:solidFill>
                          <a:srgbClr val="000000"/>
                        </a:solidFill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2706" marR="22706" marT="22706" marB="2270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753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/>
                          <a:ea typeface="Lucida Sans Unicode"/>
                          <a:cs typeface="Tahoma"/>
                        </a:rPr>
                        <a:t>Кузоватовский</a:t>
                      </a:r>
                      <a:endParaRPr lang="ru-RU" sz="1000" b="1">
                        <a:solidFill>
                          <a:srgbClr val="000000"/>
                        </a:solidFill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2706" marR="22706" marT="22706" marB="2270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Lucida Sans Unicode"/>
                          <a:cs typeface="Tahoma"/>
                        </a:rPr>
                        <a:t>8,9</a:t>
                      </a:r>
                      <a:endParaRPr lang="ru-RU" sz="1100">
                        <a:solidFill>
                          <a:srgbClr val="000000"/>
                        </a:solidFill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2706" marR="22706" marT="22706" marB="2270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Lucida Sans Unicode"/>
                          <a:cs typeface="Tahoma"/>
                        </a:rPr>
                        <a:t>17</a:t>
                      </a:r>
                      <a:endParaRPr lang="ru-RU" sz="1100">
                        <a:solidFill>
                          <a:srgbClr val="000000"/>
                        </a:solidFill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2706" marR="22706" marT="22706" marB="2270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Lucida Sans Unicode"/>
                          <a:cs typeface="Tahoma"/>
                        </a:rPr>
                        <a:t>9,2</a:t>
                      </a:r>
                      <a:endParaRPr lang="ru-RU" sz="1100">
                        <a:solidFill>
                          <a:srgbClr val="000000"/>
                        </a:solidFill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2706" marR="22706" marT="22706" marB="2270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Lucida Sans Unicode"/>
                          <a:cs typeface="Tahoma"/>
                        </a:rPr>
                        <a:t>18</a:t>
                      </a:r>
                      <a:endParaRPr lang="ru-RU" sz="1100">
                        <a:solidFill>
                          <a:srgbClr val="000000"/>
                        </a:solidFill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2706" marR="22706" marT="22706" marB="2270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Lucida Sans Unicode"/>
                          <a:cs typeface="Tahoma"/>
                        </a:rPr>
                        <a:t>9,7</a:t>
                      </a:r>
                      <a:endParaRPr lang="ru-RU" sz="1100">
                        <a:solidFill>
                          <a:srgbClr val="000000"/>
                        </a:solidFill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2706" marR="22706" marT="22706" marB="2270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Lucida Sans Unicode"/>
                          <a:cs typeface="Tahoma"/>
                        </a:rPr>
                        <a:t>17</a:t>
                      </a:r>
                      <a:endParaRPr lang="ru-RU" sz="1100">
                        <a:solidFill>
                          <a:srgbClr val="000000"/>
                        </a:solidFill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2706" marR="22706" marT="22706" marB="2270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Lucida Sans Unicode"/>
                          <a:cs typeface="Tahoma"/>
                        </a:rPr>
                        <a:t>9,6</a:t>
                      </a:r>
                      <a:endParaRPr lang="ru-RU" sz="1100">
                        <a:solidFill>
                          <a:srgbClr val="000000"/>
                        </a:solidFill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2706" marR="22706" marT="22706" marB="2270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Lucida Sans Unicode"/>
                          <a:cs typeface="Tahoma"/>
                        </a:rPr>
                        <a:t>17</a:t>
                      </a:r>
                      <a:endParaRPr lang="ru-RU" sz="1100" dirty="0">
                        <a:solidFill>
                          <a:srgbClr val="000000"/>
                        </a:solidFill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2706" marR="22706" marT="22706" marB="2270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Lucida Sans Unicode"/>
                          <a:cs typeface="Tahoma"/>
                        </a:rPr>
                        <a:t>1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Times New Roman"/>
                          <a:ea typeface="Lucida Sans Unicode"/>
                          <a:cs typeface="Tahoma"/>
                        </a:rPr>
                        <a:t>2</a:t>
                      </a: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Lucida Sans Unicode"/>
                          <a:cs typeface="Tahoma"/>
                        </a:rPr>
                        <a:t>,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Times New Roman"/>
                          <a:ea typeface="Lucida Sans Unicode"/>
                          <a:cs typeface="Tahoma"/>
                        </a:rPr>
                        <a:t>8</a:t>
                      </a:r>
                      <a:endParaRPr lang="ru-RU" sz="1100" dirty="0">
                        <a:solidFill>
                          <a:srgbClr val="000000"/>
                        </a:solidFill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2706" marR="22706" marT="22706" marB="2270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Lucida Sans Unicode"/>
                          <a:cs typeface="Tahoma"/>
                        </a:rPr>
                        <a:t>9</a:t>
                      </a:r>
                      <a:endParaRPr lang="ru-RU" sz="1100" dirty="0">
                        <a:solidFill>
                          <a:srgbClr val="000000"/>
                        </a:solidFill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2706" marR="22706" marT="22706" marB="2270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Times New Roman"/>
                          <a:ea typeface="Lucida Sans Unicode"/>
                          <a:cs typeface="Tahoma"/>
                        </a:rPr>
                        <a:t>13,3</a:t>
                      </a:r>
                      <a:endParaRPr lang="ru-RU" sz="1100" dirty="0">
                        <a:solidFill>
                          <a:srgbClr val="000000"/>
                        </a:solidFill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2706" marR="22706" marT="22706" marB="2270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Times New Roman"/>
                          <a:ea typeface="Lucida Sans Unicode"/>
                          <a:cs typeface="Tahoma"/>
                        </a:rPr>
                        <a:t>4</a:t>
                      </a:r>
                      <a:endParaRPr lang="ru-RU" sz="1100" dirty="0">
                        <a:solidFill>
                          <a:srgbClr val="000000"/>
                        </a:solidFill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2706" marR="22706" marT="22706" marB="2270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753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/>
                          <a:ea typeface="Lucida Sans Unicode"/>
                          <a:cs typeface="Tahoma"/>
                        </a:rPr>
                        <a:t>Майнский</a:t>
                      </a:r>
                      <a:endParaRPr lang="ru-RU" sz="1000" b="1">
                        <a:solidFill>
                          <a:srgbClr val="000000"/>
                        </a:solidFill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2706" marR="22706" marT="22706" marB="2270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Lucida Sans Unicode"/>
                          <a:cs typeface="Tahoma"/>
                        </a:rPr>
                        <a:t>12,0</a:t>
                      </a:r>
                      <a:endParaRPr lang="ru-RU" sz="1100">
                        <a:solidFill>
                          <a:srgbClr val="000000"/>
                        </a:solidFill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2706" marR="22706" marT="22706" marB="2270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Lucida Sans Unicode"/>
                          <a:cs typeface="Tahoma"/>
                        </a:rPr>
                        <a:t>3</a:t>
                      </a:r>
                      <a:endParaRPr lang="ru-RU" sz="1100">
                        <a:solidFill>
                          <a:srgbClr val="000000"/>
                        </a:solidFill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2706" marR="22706" marT="22706" marB="2270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Lucida Sans Unicode"/>
                          <a:cs typeface="Tahoma"/>
                        </a:rPr>
                        <a:t>11,3</a:t>
                      </a:r>
                      <a:endParaRPr lang="ru-RU" sz="1100">
                        <a:solidFill>
                          <a:srgbClr val="000000"/>
                        </a:solidFill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2706" marR="22706" marT="22706" marB="2270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Lucida Sans Unicode"/>
                          <a:cs typeface="Tahoma"/>
                        </a:rPr>
                        <a:t>8</a:t>
                      </a:r>
                      <a:endParaRPr lang="ru-RU" sz="1100">
                        <a:solidFill>
                          <a:srgbClr val="000000"/>
                        </a:solidFill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2706" marR="22706" marT="22706" marB="2270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Lucida Sans Unicode"/>
                          <a:cs typeface="Tahoma"/>
                        </a:rPr>
                        <a:t>11,0</a:t>
                      </a:r>
                      <a:endParaRPr lang="ru-RU" sz="1100">
                        <a:solidFill>
                          <a:srgbClr val="000000"/>
                        </a:solidFill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2706" marR="22706" marT="22706" marB="2270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Lucida Sans Unicode"/>
                          <a:cs typeface="Tahoma"/>
                        </a:rPr>
                        <a:t>11</a:t>
                      </a:r>
                      <a:endParaRPr lang="ru-RU" sz="1100">
                        <a:solidFill>
                          <a:srgbClr val="000000"/>
                        </a:solidFill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2706" marR="22706" marT="22706" marB="2270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Lucida Sans Unicode"/>
                          <a:cs typeface="Tahoma"/>
                        </a:rPr>
                        <a:t>12,0</a:t>
                      </a:r>
                      <a:endParaRPr lang="ru-RU" sz="1100">
                        <a:solidFill>
                          <a:srgbClr val="000000"/>
                        </a:solidFill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2706" marR="22706" marT="22706" marB="2270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Lucida Sans Unicode"/>
                          <a:cs typeface="Tahoma"/>
                        </a:rPr>
                        <a:t>6</a:t>
                      </a:r>
                      <a:endParaRPr lang="ru-RU" sz="1100">
                        <a:solidFill>
                          <a:srgbClr val="000000"/>
                        </a:solidFill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2706" marR="22706" marT="22706" marB="2270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Lucida Sans Unicode"/>
                          <a:cs typeface="Tahoma"/>
                        </a:rPr>
                        <a:t>1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Times New Roman"/>
                          <a:ea typeface="Lucida Sans Unicode"/>
                          <a:cs typeface="Tahoma"/>
                        </a:rPr>
                        <a:t>2</a:t>
                      </a: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Lucida Sans Unicode"/>
                          <a:cs typeface="Tahoma"/>
                        </a:rPr>
                        <a:t>,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Times New Roman"/>
                          <a:ea typeface="Lucida Sans Unicode"/>
                          <a:cs typeface="Tahoma"/>
                        </a:rPr>
                        <a:t>8</a:t>
                      </a:r>
                      <a:endParaRPr lang="ru-RU" sz="1100" dirty="0">
                        <a:solidFill>
                          <a:srgbClr val="000000"/>
                        </a:solidFill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2706" marR="22706" marT="22706" marB="2270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/>
                          <a:ea typeface="Lucida Sans Unicode"/>
                          <a:cs typeface="Tahoma"/>
                        </a:rPr>
                        <a:t>5</a:t>
                      </a:r>
                    </a:p>
                  </a:txBody>
                  <a:tcPr marL="22706" marR="22706" marT="22706" marB="2270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Times New Roman"/>
                          <a:ea typeface="Lucida Sans Unicode"/>
                          <a:cs typeface="Tahoma"/>
                        </a:rPr>
                        <a:t>12,9</a:t>
                      </a:r>
                      <a:endParaRPr lang="ru-RU" sz="1100" dirty="0">
                        <a:solidFill>
                          <a:srgbClr val="000000"/>
                        </a:solidFill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2706" marR="22706" marT="22706" marB="2270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Times New Roman"/>
                          <a:ea typeface="Lucida Sans Unicode"/>
                          <a:cs typeface="Tahoma"/>
                        </a:rPr>
                        <a:t>7</a:t>
                      </a:r>
                      <a:endParaRPr lang="ru-RU" sz="1100" dirty="0">
                        <a:solidFill>
                          <a:srgbClr val="000000"/>
                        </a:solidFill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2706" marR="22706" marT="22706" marB="2270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753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/>
                          <a:ea typeface="Lucida Sans Unicode"/>
                          <a:cs typeface="Tahoma"/>
                        </a:rPr>
                        <a:t>Мелекесский</a:t>
                      </a:r>
                      <a:endParaRPr lang="ru-RU" sz="1000" b="1">
                        <a:solidFill>
                          <a:srgbClr val="000000"/>
                        </a:solidFill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2706" marR="22706" marT="22706" marB="2270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Lucida Sans Unicode"/>
                          <a:cs typeface="Tahoma"/>
                        </a:rPr>
                        <a:t>11,5</a:t>
                      </a:r>
                      <a:endParaRPr lang="ru-RU" sz="1100">
                        <a:solidFill>
                          <a:srgbClr val="000000"/>
                        </a:solidFill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2706" marR="22706" marT="22706" marB="2270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Lucida Sans Unicode"/>
                          <a:cs typeface="Tahoma"/>
                        </a:rPr>
                        <a:t>7</a:t>
                      </a:r>
                      <a:endParaRPr lang="ru-RU" sz="1100">
                        <a:solidFill>
                          <a:srgbClr val="000000"/>
                        </a:solidFill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2706" marR="22706" marT="22706" marB="2270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Lucida Sans Unicode"/>
                          <a:cs typeface="Tahoma"/>
                        </a:rPr>
                        <a:t>12,0</a:t>
                      </a:r>
                      <a:endParaRPr lang="ru-RU" sz="1100">
                        <a:solidFill>
                          <a:srgbClr val="000000"/>
                        </a:solidFill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2706" marR="22706" marT="22706" marB="2270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Lucida Sans Unicode"/>
                          <a:cs typeface="Tahoma"/>
                        </a:rPr>
                        <a:t>3</a:t>
                      </a:r>
                      <a:endParaRPr lang="ru-RU" sz="1100">
                        <a:solidFill>
                          <a:srgbClr val="000000"/>
                        </a:solidFill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2706" marR="22706" marT="22706" marB="2270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Lucida Sans Unicode"/>
                          <a:cs typeface="Tahoma"/>
                        </a:rPr>
                        <a:t>12,0</a:t>
                      </a:r>
                      <a:endParaRPr lang="ru-RU" sz="1100">
                        <a:solidFill>
                          <a:srgbClr val="000000"/>
                        </a:solidFill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2706" marR="22706" marT="22706" marB="2270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Lucida Sans Unicode"/>
                          <a:cs typeface="Tahoma"/>
                        </a:rPr>
                        <a:t>5</a:t>
                      </a:r>
                      <a:endParaRPr lang="ru-RU" sz="1100">
                        <a:solidFill>
                          <a:srgbClr val="000000"/>
                        </a:solidFill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2706" marR="22706" marT="22706" marB="2270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Lucida Sans Unicode"/>
                          <a:cs typeface="Tahoma"/>
                        </a:rPr>
                        <a:t>12,4</a:t>
                      </a:r>
                      <a:endParaRPr lang="ru-RU" sz="1100">
                        <a:solidFill>
                          <a:srgbClr val="000000"/>
                        </a:solidFill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2706" marR="22706" marT="22706" marB="2270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Lucida Sans Unicode"/>
                          <a:cs typeface="Tahoma"/>
                        </a:rPr>
                        <a:t>5</a:t>
                      </a:r>
                      <a:endParaRPr lang="ru-RU" sz="1100">
                        <a:solidFill>
                          <a:srgbClr val="000000"/>
                        </a:solidFill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2706" marR="22706" marT="22706" marB="2270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Lucida Sans Unicode"/>
                          <a:cs typeface="Tahoma"/>
                        </a:rPr>
                        <a:t>13,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Times New Roman"/>
                          <a:ea typeface="Lucida Sans Unicode"/>
                          <a:cs typeface="Tahoma"/>
                        </a:rPr>
                        <a:t>4</a:t>
                      </a:r>
                      <a:endParaRPr lang="ru-RU" sz="1100" dirty="0">
                        <a:solidFill>
                          <a:srgbClr val="000000"/>
                        </a:solidFill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2706" marR="22706" marT="22706" marB="2270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/>
                          <a:ea typeface="Lucida Sans Unicode"/>
                          <a:cs typeface="Tahoma"/>
                        </a:rPr>
                        <a:t>1</a:t>
                      </a:r>
                    </a:p>
                  </a:txBody>
                  <a:tcPr marL="22706" marR="22706" marT="22706" marB="2270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Times New Roman"/>
                          <a:ea typeface="Lucida Sans Unicode"/>
                          <a:cs typeface="Tahoma"/>
                        </a:rPr>
                        <a:t>13,8</a:t>
                      </a:r>
                      <a:endParaRPr lang="ru-RU" sz="1100" dirty="0">
                        <a:solidFill>
                          <a:srgbClr val="000000"/>
                        </a:solidFill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2706" marR="22706" marT="22706" marB="2270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Times New Roman"/>
                          <a:ea typeface="Lucida Sans Unicode"/>
                          <a:cs typeface="Tahoma"/>
                        </a:rPr>
                        <a:t>1</a:t>
                      </a:r>
                      <a:endParaRPr lang="ru-RU" sz="1100" dirty="0">
                        <a:solidFill>
                          <a:srgbClr val="000000"/>
                        </a:solidFill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2706" marR="22706" marT="22706" marB="2270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753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/>
                          <a:ea typeface="Lucida Sans Unicode"/>
                          <a:cs typeface="Tahoma"/>
                        </a:rPr>
                        <a:t>Николаевский</a:t>
                      </a:r>
                      <a:endParaRPr lang="ru-RU" sz="1000" b="1">
                        <a:solidFill>
                          <a:srgbClr val="000000"/>
                        </a:solidFill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2706" marR="22706" marT="22706" marB="2270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Lucida Sans Unicode"/>
                          <a:cs typeface="Tahoma"/>
                        </a:rPr>
                        <a:t>10,0</a:t>
                      </a:r>
                      <a:endParaRPr lang="ru-RU" sz="1100">
                        <a:solidFill>
                          <a:srgbClr val="000000"/>
                        </a:solidFill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2706" marR="22706" marT="22706" marB="2270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Lucida Sans Unicode"/>
                          <a:cs typeface="Tahoma"/>
                        </a:rPr>
                        <a:t>14</a:t>
                      </a:r>
                      <a:endParaRPr lang="ru-RU" sz="1100">
                        <a:solidFill>
                          <a:srgbClr val="000000"/>
                        </a:solidFill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2706" marR="22706" marT="22706" marB="2270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Lucida Sans Unicode"/>
                          <a:cs typeface="Tahoma"/>
                        </a:rPr>
                        <a:t>10,4</a:t>
                      </a:r>
                      <a:endParaRPr lang="ru-RU" sz="1100">
                        <a:solidFill>
                          <a:srgbClr val="000000"/>
                        </a:solidFill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2706" marR="22706" marT="22706" marB="2270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Lucida Sans Unicode"/>
                          <a:cs typeface="Tahoma"/>
                        </a:rPr>
                        <a:t>14</a:t>
                      </a:r>
                      <a:endParaRPr lang="ru-RU" sz="1100">
                        <a:solidFill>
                          <a:srgbClr val="000000"/>
                        </a:solidFill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2706" marR="22706" marT="22706" marB="2270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Lucida Sans Unicode"/>
                          <a:cs typeface="Tahoma"/>
                        </a:rPr>
                        <a:t>11,0</a:t>
                      </a:r>
                      <a:endParaRPr lang="ru-RU" sz="1100">
                        <a:solidFill>
                          <a:srgbClr val="000000"/>
                        </a:solidFill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2706" marR="22706" marT="22706" marB="2270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Lucida Sans Unicode"/>
                          <a:cs typeface="Tahoma"/>
                        </a:rPr>
                        <a:t>11</a:t>
                      </a:r>
                      <a:endParaRPr lang="ru-RU" sz="1100">
                        <a:solidFill>
                          <a:srgbClr val="000000"/>
                        </a:solidFill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2706" marR="22706" marT="22706" marB="2270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Lucida Sans Unicode"/>
                          <a:cs typeface="Tahoma"/>
                        </a:rPr>
                        <a:t>10,5</a:t>
                      </a:r>
                      <a:endParaRPr lang="ru-RU" sz="1100">
                        <a:solidFill>
                          <a:srgbClr val="000000"/>
                        </a:solidFill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2706" marR="22706" marT="22706" marB="2270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Lucida Sans Unicode"/>
                          <a:cs typeface="Tahoma"/>
                        </a:rPr>
                        <a:t>14</a:t>
                      </a:r>
                      <a:endParaRPr lang="ru-RU" sz="1100">
                        <a:solidFill>
                          <a:srgbClr val="000000"/>
                        </a:solidFill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2706" marR="22706" marT="22706" marB="2270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Lucida Sans Unicode"/>
                          <a:cs typeface="Tahoma"/>
                        </a:rPr>
                        <a:t>10,7</a:t>
                      </a:r>
                      <a:endParaRPr lang="ru-RU" sz="1100" dirty="0">
                        <a:solidFill>
                          <a:srgbClr val="000000"/>
                        </a:solidFill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2706" marR="22706" marT="22706" marB="2270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Lucida Sans Unicode"/>
                          <a:cs typeface="Tahoma"/>
                        </a:rPr>
                        <a:t>1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Times New Roman"/>
                          <a:ea typeface="Lucida Sans Unicode"/>
                          <a:cs typeface="Tahoma"/>
                        </a:rPr>
                        <a:t>3</a:t>
                      </a:r>
                      <a:endParaRPr lang="ru-RU" sz="1100" dirty="0">
                        <a:solidFill>
                          <a:srgbClr val="000000"/>
                        </a:solidFill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2706" marR="22706" marT="22706" marB="2270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Times New Roman"/>
                          <a:ea typeface="Lucida Sans Unicode"/>
                          <a:cs typeface="Tahoma"/>
                        </a:rPr>
                        <a:t>10,4</a:t>
                      </a:r>
                      <a:endParaRPr lang="ru-RU" sz="1100" dirty="0">
                        <a:solidFill>
                          <a:srgbClr val="000000"/>
                        </a:solidFill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2706" marR="22706" marT="22706" marB="2270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Times New Roman"/>
                          <a:ea typeface="Lucida Sans Unicode"/>
                          <a:cs typeface="Tahoma"/>
                        </a:rPr>
                        <a:t>15</a:t>
                      </a:r>
                      <a:endParaRPr lang="ru-RU" sz="1100" dirty="0">
                        <a:solidFill>
                          <a:srgbClr val="000000"/>
                        </a:solidFill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2706" marR="22706" marT="22706" marB="2270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753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/>
                          <a:ea typeface="Lucida Sans Unicode"/>
                          <a:cs typeface="Tahoma"/>
                        </a:rPr>
                        <a:t>Новомалыклинский</a:t>
                      </a:r>
                      <a:endParaRPr lang="ru-RU" sz="1000" b="1">
                        <a:solidFill>
                          <a:srgbClr val="000000"/>
                        </a:solidFill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2706" marR="22706" marT="22706" marB="2270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Lucida Sans Unicode"/>
                          <a:cs typeface="Tahoma"/>
                        </a:rPr>
                        <a:t>11,1</a:t>
                      </a:r>
                      <a:endParaRPr lang="ru-RU" sz="1100">
                        <a:solidFill>
                          <a:srgbClr val="000000"/>
                        </a:solidFill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2706" marR="22706" marT="22706" marB="2270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Lucida Sans Unicode"/>
                          <a:cs typeface="Tahoma"/>
                        </a:rPr>
                        <a:t>10</a:t>
                      </a:r>
                      <a:endParaRPr lang="ru-RU" sz="1100">
                        <a:solidFill>
                          <a:srgbClr val="000000"/>
                        </a:solidFill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2706" marR="22706" marT="22706" marB="2270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Lucida Sans Unicode"/>
                          <a:cs typeface="Tahoma"/>
                        </a:rPr>
                        <a:t>12,8</a:t>
                      </a:r>
                      <a:endParaRPr lang="ru-RU" sz="1100">
                        <a:solidFill>
                          <a:srgbClr val="000000"/>
                        </a:solidFill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2706" marR="22706" marT="22706" marB="2270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Lucida Sans Unicode"/>
                          <a:cs typeface="Tahoma"/>
                        </a:rPr>
                        <a:t>1</a:t>
                      </a:r>
                      <a:endParaRPr lang="ru-RU" sz="1100">
                        <a:solidFill>
                          <a:srgbClr val="000000"/>
                        </a:solidFill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2706" marR="22706" marT="22706" marB="2270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Lucida Sans Unicode"/>
                          <a:cs typeface="Tahoma"/>
                        </a:rPr>
                        <a:t>13,2</a:t>
                      </a:r>
                      <a:endParaRPr lang="ru-RU" sz="1100">
                        <a:solidFill>
                          <a:srgbClr val="000000"/>
                        </a:solidFill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2706" marR="22706" marT="22706" marB="2270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Lucida Sans Unicode"/>
                          <a:cs typeface="Tahoma"/>
                        </a:rPr>
                        <a:t>1</a:t>
                      </a:r>
                      <a:endParaRPr lang="ru-RU" sz="1100">
                        <a:solidFill>
                          <a:srgbClr val="000000"/>
                        </a:solidFill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2706" marR="22706" marT="22706" marB="2270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Lucida Sans Unicode"/>
                          <a:cs typeface="Tahoma"/>
                        </a:rPr>
                        <a:t>16,4</a:t>
                      </a:r>
                      <a:endParaRPr lang="ru-RU" sz="1100">
                        <a:solidFill>
                          <a:srgbClr val="000000"/>
                        </a:solidFill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2706" marR="22706" marT="22706" marB="2270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Lucida Sans Unicode"/>
                          <a:cs typeface="Tahoma"/>
                        </a:rPr>
                        <a:t>1</a:t>
                      </a:r>
                      <a:endParaRPr lang="ru-RU" sz="1100">
                        <a:solidFill>
                          <a:srgbClr val="000000"/>
                        </a:solidFill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2706" marR="22706" marT="22706" marB="2270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Lucida Sans Unicode"/>
                          <a:cs typeface="Tahoma"/>
                        </a:rPr>
                        <a:t>13,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Times New Roman"/>
                          <a:ea typeface="Lucida Sans Unicode"/>
                          <a:cs typeface="Tahoma"/>
                        </a:rPr>
                        <a:t>2</a:t>
                      </a:r>
                      <a:endParaRPr lang="ru-RU" sz="1100" dirty="0">
                        <a:solidFill>
                          <a:srgbClr val="000000"/>
                        </a:solidFill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2706" marR="22706" marT="22706" marB="2270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/>
                          <a:ea typeface="Lucida Sans Unicode"/>
                          <a:cs typeface="Tahoma"/>
                        </a:rPr>
                        <a:t>2</a:t>
                      </a:r>
                    </a:p>
                  </a:txBody>
                  <a:tcPr marL="22706" marR="22706" marT="22706" marB="2270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Times New Roman"/>
                          <a:ea typeface="Lucida Sans Unicode"/>
                          <a:cs typeface="Tahoma"/>
                        </a:rPr>
                        <a:t>11,8</a:t>
                      </a:r>
                      <a:endParaRPr lang="ru-RU" sz="1100" dirty="0">
                        <a:solidFill>
                          <a:srgbClr val="000000"/>
                        </a:solidFill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2706" marR="22706" marT="22706" marB="2270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Times New Roman"/>
                          <a:ea typeface="Lucida Sans Unicode"/>
                          <a:cs typeface="Tahoma"/>
                        </a:rPr>
                        <a:t>10</a:t>
                      </a:r>
                      <a:endParaRPr lang="ru-RU" sz="1100" dirty="0">
                        <a:solidFill>
                          <a:srgbClr val="000000"/>
                        </a:solidFill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2706" marR="22706" marT="22706" marB="2270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753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/>
                          <a:ea typeface="Lucida Sans Unicode"/>
                          <a:cs typeface="Tahoma"/>
                        </a:rPr>
                        <a:t>Новоспасский</a:t>
                      </a:r>
                      <a:endParaRPr lang="ru-RU" sz="1000" b="1">
                        <a:solidFill>
                          <a:srgbClr val="000000"/>
                        </a:solidFill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2706" marR="22706" marT="22706" marB="2270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Lucida Sans Unicode"/>
                          <a:cs typeface="Tahoma"/>
                        </a:rPr>
                        <a:t>11,4</a:t>
                      </a:r>
                      <a:endParaRPr lang="ru-RU" sz="1100">
                        <a:solidFill>
                          <a:srgbClr val="000000"/>
                        </a:solidFill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2706" marR="22706" marT="22706" marB="2270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Lucida Sans Unicode"/>
                          <a:cs typeface="Tahoma"/>
                        </a:rPr>
                        <a:t>8</a:t>
                      </a:r>
                      <a:endParaRPr lang="ru-RU" sz="1100">
                        <a:solidFill>
                          <a:srgbClr val="000000"/>
                        </a:solidFill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2706" marR="22706" marT="22706" marB="2270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Lucida Sans Unicode"/>
                          <a:cs typeface="Tahoma"/>
                        </a:rPr>
                        <a:t>11,4</a:t>
                      </a:r>
                      <a:endParaRPr lang="ru-RU" sz="1100">
                        <a:solidFill>
                          <a:srgbClr val="000000"/>
                        </a:solidFill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2706" marR="22706" marT="22706" marB="2270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Lucida Sans Unicode"/>
                          <a:cs typeface="Tahoma"/>
                        </a:rPr>
                        <a:t>7</a:t>
                      </a:r>
                      <a:endParaRPr lang="ru-RU" sz="1100">
                        <a:solidFill>
                          <a:srgbClr val="000000"/>
                        </a:solidFill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2706" marR="22706" marT="22706" marB="2270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Lucida Sans Unicode"/>
                          <a:cs typeface="Tahoma"/>
                        </a:rPr>
                        <a:t>12,2</a:t>
                      </a:r>
                      <a:endParaRPr lang="ru-RU" sz="1100">
                        <a:solidFill>
                          <a:srgbClr val="000000"/>
                        </a:solidFill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2706" marR="22706" marT="22706" marB="2270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Lucida Sans Unicode"/>
                          <a:cs typeface="Tahoma"/>
                        </a:rPr>
                        <a:t>4</a:t>
                      </a:r>
                      <a:endParaRPr lang="ru-RU" sz="1100">
                        <a:solidFill>
                          <a:srgbClr val="000000"/>
                        </a:solidFill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2706" marR="22706" marT="22706" marB="2270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Lucida Sans Unicode"/>
                          <a:cs typeface="Tahoma"/>
                        </a:rPr>
                        <a:t>12,0</a:t>
                      </a:r>
                      <a:endParaRPr lang="ru-RU" sz="1100">
                        <a:solidFill>
                          <a:srgbClr val="000000"/>
                        </a:solidFill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2706" marR="22706" marT="22706" marB="2270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Lucida Sans Unicode"/>
                          <a:cs typeface="Tahoma"/>
                        </a:rPr>
                        <a:t>6</a:t>
                      </a:r>
                      <a:endParaRPr lang="ru-RU" sz="1100">
                        <a:solidFill>
                          <a:srgbClr val="000000"/>
                        </a:solidFill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2706" marR="22706" marT="22706" marB="2270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Lucida Sans Unicode"/>
                          <a:cs typeface="Tahoma"/>
                        </a:rPr>
                        <a:t>1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Times New Roman"/>
                          <a:ea typeface="Lucida Sans Unicode"/>
                          <a:cs typeface="Tahoma"/>
                        </a:rPr>
                        <a:t>2</a:t>
                      </a: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Lucida Sans Unicode"/>
                          <a:cs typeface="Tahoma"/>
                        </a:rPr>
                        <a:t>,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Times New Roman"/>
                          <a:ea typeface="Lucida Sans Unicode"/>
                          <a:cs typeface="Tahoma"/>
                        </a:rPr>
                        <a:t>6</a:t>
                      </a:r>
                      <a:endParaRPr lang="ru-RU" sz="1100" dirty="0">
                        <a:solidFill>
                          <a:srgbClr val="000000"/>
                        </a:solidFill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2706" marR="22706" marT="22706" marB="2270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Lucida Sans Unicode"/>
                          <a:cs typeface="Tahoma"/>
                        </a:rPr>
                        <a:t>6</a:t>
                      </a:r>
                      <a:endParaRPr lang="ru-RU" sz="1100" dirty="0">
                        <a:solidFill>
                          <a:srgbClr val="000000"/>
                        </a:solidFill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2706" marR="22706" marT="22706" marB="2270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Times New Roman"/>
                          <a:ea typeface="Lucida Sans Unicode"/>
                          <a:cs typeface="Tahoma"/>
                        </a:rPr>
                        <a:t>13,2</a:t>
                      </a:r>
                      <a:endParaRPr lang="ru-RU" sz="1100" dirty="0">
                        <a:solidFill>
                          <a:srgbClr val="000000"/>
                        </a:solidFill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2706" marR="22706" marT="22706" marB="2270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Times New Roman"/>
                          <a:ea typeface="Lucida Sans Unicode"/>
                          <a:cs typeface="Tahoma"/>
                        </a:rPr>
                        <a:t>5</a:t>
                      </a:r>
                      <a:endParaRPr lang="ru-RU" sz="1100" dirty="0">
                        <a:solidFill>
                          <a:srgbClr val="000000"/>
                        </a:solidFill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2706" marR="22706" marT="22706" marB="2270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753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/>
                          <a:ea typeface="Lucida Sans Unicode"/>
                          <a:cs typeface="Tahoma"/>
                        </a:rPr>
                        <a:t>Павловский</a:t>
                      </a:r>
                      <a:endParaRPr lang="ru-RU" sz="1000" b="1">
                        <a:solidFill>
                          <a:srgbClr val="000000"/>
                        </a:solidFill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2706" marR="22706" marT="22706" marB="2270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Lucida Sans Unicode"/>
                          <a:cs typeface="Tahoma"/>
                        </a:rPr>
                        <a:t>8,7</a:t>
                      </a:r>
                      <a:endParaRPr lang="ru-RU" sz="1100">
                        <a:solidFill>
                          <a:srgbClr val="000000"/>
                        </a:solidFill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2706" marR="22706" marT="22706" marB="2270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Lucida Sans Unicode"/>
                          <a:cs typeface="Tahoma"/>
                        </a:rPr>
                        <a:t>18</a:t>
                      </a:r>
                      <a:endParaRPr lang="ru-RU" sz="1100">
                        <a:solidFill>
                          <a:srgbClr val="000000"/>
                        </a:solidFill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2706" marR="22706" marT="22706" marB="2270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Lucida Sans Unicode"/>
                          <a:cs typeface="Tahoma"/>
                        </a:rPr>
                        <a:t>9,5</a:t>
                      </a:r>
                      <a:endParaRPr lang="ru-RU" sz="1100">
                        <a:solidFill>
                          <a:srgbClr val="000000"/>
                        </a:solidFill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2706" marR="22706" marT="22706" marB="2270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Lucida Sans Unicode"/>
                          <a:cs typeface="Tahoma"/>
                        </a:rPr>
                        <a:t>17</a:t>
                      </a:r>
                      <a:endParaRPr lang="ru-RU" sz="1100">
                        <a:solidFill>
                          <a:srgbClr val="000000"/>
                        </a:solidFill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2706" marR="22706" marT="22706" marB="2270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Lucida Sans Unicode"/>
                          <a:cs typeface="Tahoma"/>
                        </a:rPr>
                        <a:t>10,5</a:t>
                      </a:r>
                      <a:endParaRPr lang="ru-RU" sz="1100">
                        <a:solidFill>
                          <a:srgbClr val="000000"/>
                        </a:solidFill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2706" marR="22706" marT="22706" marB="2270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Lucida Sans Unicode"/>
                          <a:cs typeface="Tahoma"/>
                        </a:rPr>
                        <a:t>15</a:t>
                      </a:r>
                      <a:endParaRPr lang="ru-RU" sz="1100">
                        <a:solidFill>
                          <a:srgbClr val="000000"/>
                        </a:solidFill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2706" marR="22706" marT="22706" marB="2270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Lucida Sans Unicode"/>
                          <a:cs typeface="Tahoma"/>
                        </a:rPr>
                        <a:t>8,3</a:t>
                      </a:r>
                      <a:endParaRPr lang="ru-RU" sz="1100">
                        <a:solidFill>
                          <a:srgbClr val="000000"/>
                        </a:solidFill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2706" marR="22706" marT="22706" marB="2270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Lucida Sans Unicode"/>
                          <a:cs typeface="Tahoma"/>
                        </a:rPr>
                        <a:t>20</a:t>
                      </a:r>
                      <a:endParaRPr lang="ru-RU" sz="1100">
                        <a:solidFill>
                          <a:srgbClr val="000000"/>
                        </a:solidFill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2706" marR="22706" marT="22706" marB="2270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Lucida Sans Unicode"/>
                          <a:cs typeface="Tahoma"/>
                        </a:rPr>
                        <a:t>9,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Times New Roman"/>
                          <a:ea typeface="Lucida Sans Unicode"/>
                          <a:cs typeface="Tahoma"/>
                        </a:rPr>
                        <a:t>0</a:t>
                      </a:r>
                      <a:endParaRPr lang="ru-RU" sz="1100" dirty="0">
                        <a:solidFill>
                          <a:srgbClr val="000000"/>
                        </a:solidFill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2706" marR="22706" marT="22706" marB="2270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Lucida Sans Unicode"/>
                          <a:cs typeface="Tahoma"/>
                        </a:rPr>
                        <a:t>17</a:t>
                      </a:r>
                      <a:endParaRPr lang="ru-RU" sz="1100" dirty="0">
                        <a:solidFill>
                          <a:srgbClr val="000000"/>
                        </a:solidFill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2706" marR="22706" marT="22706" marB="2270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Times New Roman"/>
                          <a:ea typeface="Lucida Sans Unicode"/>
                          <a:cs typeface="Tahoma"/>
                        </a:rPr>
                        <a:t>9,4</a:t>
                      </a:r>
                      <a:endParaRPr lang="ru-RU" sz="1100" dirty="0">
                        <a:solidFill>
                          <a:srgbClr val="000000"/>
                        </a:solidFill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2706" marR="22706" marT="22706" marB="2270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Times New Roman"/>
                          <a:ea typeface="Lucida Sans Unicode"/>
                          <a:cs typeface="Tahoma"/>
                        </a:rPr>
                        <a:t>17</a:t>
                      </a:r>
                      <a:endParaRPr lang="ru-RU" sz="1100" dirty="0">
                        <a:solidFill>
                          <a:srgbClr val="000000"/>
                        </a:solidFill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2706" marR="22706" marT="22706" marB="2270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753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/>
                          <a:ea typeface="Lucida Sans Unicode"/>
                          <a:cs typeface="Tahoma"/>
                        </a:rPr>
                        <a:t>Радищевский</a:t>
                      </a:r>
                      <a:endParaRPr lang="ru-RU" sz="1000" b="1">
                        <a:solidFill>
                          <a:srgbClr val="000000"/>
                        </a:solidFill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2706" marR="22706" marT="22706" marB="2270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Lucida Sans Unicode"/>
                          <a:cs typeface="Tahoma"/>
                        </a:rPr>
                        <a:t>10,3</a:t>
                      </a:r>
                      <a:endParaRPr lang="ru-RU" sz="1100">
                        <a:solidFill>
                          <a:srgbClr val="000000"/>
                        </a:solidFill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2706" marR="22706" marT="22706" marB="2270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Lucida Sans Unicode"/>
                          <a:cs typeface="Tahoma"/>
                        </a:rPr>
                        <a:t>13</a:t>
                      </a:r>
                      <a:endParaRPr lang="ru-RU" sz="1100">
                        <a:solidFill>
                          <a:srgbClr val="000000"/>
                        </a:solidFill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2706" marR="22706" marT="22706" marB="2270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Lucida Sans Unicode"/>
                          <a:cs typeface="Tahoma"/>
                        </a:rPr>
                        <a:t>9,1</a:t>
                      </a:r>
                      <a:endParaRPr lang="ru-RU" sz="1100">
                        <a:solidFill>
                          <a:srgbClr val="000000"/>
                        </a:solidFill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2706" marR="22706" marT="22706" marB="2270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Lucida Sans Unicode"/>
                          <a:cs typeface="Tahoma"/>
                        </a:rPr>
                        <a:t>19</a:t>
                      </a:r>
                      <a:endParaRPr lang="ru-RU" sz="1100">
                        <a:solidFill>
                          <a:srgbClr val="000000"/>
                        </a:solidFill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2706" marR="22706" marT="22706" marB="2270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Lucida Sans Unicode"/>
                          <a:cs typeface="Tahoma"/>
                        </a:rPr>
                        <a:t>9,2</a:t>
                      </a:r>
                      <a:endParaRPr lang="ru-RU" sz="1100">
                        <a:solidFill>
                          <a:srgbClr val="000000"/>
                        </a:solidFill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2706" marR="22706" marT="22706" marB="2270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Lucida Sans Unicode"/>
                          <a:cs typeface="Tahoma"/>
                        </a:rPr>
                        <a:t>18</a:t>
                      </a:r>
                      <a:endParaRPr lang="ru-RU" sz="1100">
                        <a:solidFill>
                          <a:srgbClr val="000000"/>
                        </a:solidFill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2706" marR="22706" marT="22706" marB="2270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Lucida Sans Unicode"/>
                          <a:cs typeface="Tahoma"/>
                        </a:rPr>
                        <a:t>9,9</a:t>
                      </a:r>
                      <a:endParaRPr lang="ru-RU" sz="1100">
                        <a:solidFill>
                          <a:srgbClr val="000000"/>
                        </a:solidFill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2706" marR="22706" marT="22706" marB="2270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Lucida Sans Unicode"/>
                          <a:cs typeface="Tahoma"/>
                        </a:rPr>
                        <a:t>16</a:t>
                      </a:r>
                      <a:endParaRPr lang="ru-RU" sz="1100">
                        <a:solidFill>
                          <a:srgbClr val="000000"/>
                        </a:solidFill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2706" marR="22706" marT="22706" marB="2270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Times New Roman"/>
                          <a:ea typeface="Lucida Sans Unicode"/>
                          <a:cs typeface="Tahoma"/>
                        </a:rPr>
                        <a:t>8</a:t>
                      </a: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Lucida Sans Unicode"/>
                          <a:cs typeface="Tahoma"/>
                        </a:rPr>
                        <a:t>,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Times New Roman"/>
                          <a:ea typeface="Lucida Sans Unicode"/>
                          <a:cs typeface="Tahoma"/>
                        </a:rPr>
                        <a:t>2</a:t>
                      </a:r>
                      <a:endParaRPr lang="ru-RU" sz="1100" dirty="0">
                        <a:solidFill>
                          <a:srgbClr val="000000"/>
                        </a:solidFill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2706" marR="22706" marT="22706" marB="2270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Lucida Sans Unicode"/>
                          <a:cs typeface="Tahoma"/>
                        </a:rPr>
                        <a:t>20</a:t>
                      </a:r>
                      <a:endParaRPr lang="ru-RU" sz="1100" dirty="0">
                        <a:solidFill>
                          <a:srgbClr val="000000"/>
                        </a:solidFill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2706" marR="22706" marT="22706" marB="2270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Times New Roman"/>
                          <a:ea typeface="Lucida Sans Unicode"/>
                          <a:cs typeface="Tahoma"/>
                        </a:rPr>
                        <a:t>8,1</a:t>
                      </a:r>
                      <a:endParaRPr lang="ru-RU" sz="1100" dirty="0">
                        <a:solidFill>
                          <a:srgbClr val="000000"/>
                        </a:solidFill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2706" marR="22706" marT="22706" marB="2270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Times New Roman"/>
                          <a:ea typeface="Lucida Sans Unicode"/>
                          <a:cs typeface="Tahoma"/>
                        </a:rPr>
                        <a:t>20</a:t>
                      </a:r>
                      <a:endParaRPr lang="ru-RU" sz="1100" dirty="0">
                        <a:solidFill>
                          <a:srgbClr val="000000"/>
                        </a:solidFill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2706" marR="22706" marT="22706" marB="2270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753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/>
                          <a:ea typeface="Lucida Sans Unicode"/>
                          <a:cs typeface="Tahoma"/>
                        </a:rPr>
                        <a:t>Сенгилеевский</a:t>
                      </a:r>
                      <a:endParaRPr lang="ru-RU" sz="1000" b="1">
                        <a:solidFill>
                          <a:srgbClr val="000000"/>
                        </a:solidFill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2706" marR="22706" marT="22706" marB="2270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Lucida Sans Unicode"/>
                          <a:cs typeface="Tahoma"/>
                        </a:rPr>
                        <a:t>10,8</a:t>
                      </a:r>
                      <a:endParaRPr lang="ru-RU" sz="1100">
                        <a:solidFill>
                          <a:srgbClr val="000000"/>
                        </a:solidFill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2706" marR="22706" marT="22706" marB="2270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Lucida Sans Unicode"/>
                          <a:cs typeface="Tahoma"/>
                        </a:rPr>
                        <a:t>12</a:t>
                      </a:r>
                      <a:endParaRPr lang="ru-RU" sz="1100">
                        <a:solidFill>
                          <a:srgbClr val="000000"/>
                        </a:solidFill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2706" marR="22706" marT="22706" marB="2270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Lucida Sans Unicode"/>
                          <a:cs typeface="Tahoma"/>
                        </a:rPr>
                        <a:t>11,1</a:t>
                      </a:r>
                      <a:endParaRPr lang="ru-RU" sz="1100">
                        <a:solidFill>
                          <a:srgbClr val="000000"/>
                        </a:solidFill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2706" marR="22706" marT="22706" marB="2270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Lucida Sans Unicode"/>
                          <a:cs typeface="Tahoma"/>
                        </a:rPr>
                        <a:t>9</a:t>
                      </a:r>
                      <a:endParaRPr lang="ru-RU" sz="1100">
                        <a:solidFill>
                          <a:srgbClr val="000000"/>
                        </a:solidFill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2706" marR="22706" marT="22706" marB="2270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Lucida Sans Unicode"/>
                          <a:cs typeface="Tahoma"/>
                        </a:rPr>
                        <a:t>11,0</a:t>
                      </a:r>
                      <a:endParaRPr lang="ru-RU" sz="1100">
                        <a:solidFill>
                          <a:srgbClr val="000000"/>
                        </a:solidFill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2706" marR="22706" marT="22706" marB="2270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Lucida Sans Unicode"/>
                          <a:cs typeface="Tahoma"/>
                        </a:rPr>
                        <a:t>11</a:t>
                      </a:r>
                      <a:endParaRPr lang="ru-RU" sz="1100">
                        <a:solidFill>
                          <a:srgbClr val="000000"/>
                        </a:solidFill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2706" marR="22706" marT="22706" marB="2270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Lucida Sans Unicode"/>
                          <a:cs typeface="Tahoma"/>
                        </a:rPr>
                        <a:t>12,7</a:t>
                      </a:r>
                      <a:endParaRPr lang="ru-RU" sz="1100">
                        <a:solidFill>
                          <a:srgbClr val="000000"/>
                        </a:solidFill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2706" marR="22706" marT="22706" marB="2270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Lucida Sans Unicode"/>
                          <a:cs typeface="Tahoma"/>
                        </a:rPr>
                        <a:t>3</a:t>
                      </a:r>
                      <a:endParaRPr lang="ru-RU" sz="1100">
                        <a:solidFill>
                          <a:srgbClr val="000000"/>
                        </a:solidFill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2706" marR="22706" marT="22706" marB="2270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Lucida Sans Unicode"/>
                          <a:cs typeface="Tahoma"/>
                        </a:rPr>
                        <a:t>1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Times New Roman"/>
                          <a:ea typeface="Lucida Sans Unicode"/>
                          <a:cs typeface="Tahoma"/>
                        </a:rPr>
                        <a:t>0</a:t>
                      </a: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Lucida Sans Unicode"/>
                          <a:cs typeface="Tahoma"/>
                        </a:rPr>
                        <a:t>,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Times New Roman"/>
                          <a:ea typeface="Lucida Sans Unicode"/>
                          <a:cs typeface="Tahoma"/>
                        </a:rPr>
                        <a:t>5</a:t>
                      </a:r>
                      <a:endParaRPr lang="ru-RU" sz="1100" dirty="0">
                        <a:solidFill>
                          <a:srgbClr val="000000"/>
                        </a:solidFill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2706" marR="22706" marT="22706" marB="2270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Lucida Sans Unicode"/>
                          <a:cs typeface="Tahoma"/>
                        </a:rPr>
                        <a:t>1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Times New Roman"/>
                          <a:ea typeface="Lucida Sans Unicode"/>
                          <a:cs typeface="Tahoma"/>
                        </a:rPr>
                        <a:t>5</a:t>
                      </a:r>
                      <a:endParaRPr lang="ru-RU" sz="1100" dirty="0">
                        <a:solidFill>
                          <a:srgbClr val="000000"/>
                        </a:solidFill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2706" marR="22706" marT="22706" marB="2270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Times New Roman"/>
                          <a:ea typeface="Lucida Sans Unicode"/>
                          <a:cs typeface="Tahoma"/>
                        </a:rPr>
                        <a:t>11,7</a:t>
                      </a:r>
                      <a:endParaRPr lang="ru-RU" sz="1100" dirty="0">
                        <a:solidFill>
                          <a:srgbClr val="000000"/>
                        </a:solidFill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2706" marR="22706" marT="22706" marB="2270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Times New Roman"/>
                          <a:ea typeface="Lucida Sans Unicode"/>
                          <a:cs typeface="Tahoma"/>
                        </a:rPr>
                        <a:t>11</a:t>
                      </a:r>
                      <a:endParaRPr lang="ru-RU" sz="1100" dirty="0">
                        <a:solidFill>
                          <a:srgbClr val="000000"/>
                        </a:solidFill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2706" marR="22706" marT="22706" marB="2270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753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/>
                          <a:ea typeface="Lucida Sans Unicode"/>
                          <a:cs typeface="Tahoma"/>
                        </a:rPr>
                        <a:t>Старокулаткинский</a:t>
                      </a:r>
                      <a:endParaRPr lang="ru-RU" sz="1000" b="1">
                        <a:solidFill>
                          <a:srgbClr val="000000"/>
                        </a:solidFill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2706" marR="22706" marT="22706" marB="2270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Lucida Sans Unicode"/>
                          <a:cs typeface="Tahoma"/>
                        </a:rPr>
                        <a:t>7,7</a:t>
                      </a:r>
                      <a:endParaRPr lang="ru-RU" sz="1100">
                        <a:solidFill>
                          <a:srgbClr val="000000"/>
                        </a:solidFill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2706" marR="22706" marT="22706" marB="2270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Lucida Sans Unicode"/>
                          <a:cs typeface="Tahoma"/>
                        </a:rPr>
                        <a:t>21</a:t>
                      </a:r>
                      <a:endParaRPr lang="ru-RU" sz="1100">
                        <a:solidFill>
                          <a:srgbClr val="000000"/>
                        </a:solidFill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2706" marR="22706" marT="22706" marB="2270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Lucida Sans Unicode"/>
                          <a:cs typeface="Tahoma"/>
                        </a:rPr>
                        <a:t>6,7</a:t>
                      </a:r>
                      <a:endParaRPr lang="ru-RU" sz="1100">
                        <a:solidFill>
                          <a:srgbClr val="000000"/>
                        </a:solidFill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2706" marR="22706" marT="22706" marB="2270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Lucida Sans Unicode"/>
                          <a:cs typeface="Tahoma"/>
                        </a:rPr>
                        <a:t>21</a:t>
                      </a:r>
                      <a:endParaRPr lang="ru-RU" sz="1100">
                        <a:solidFill>
                          <a:srgbClr val="000000"/>
                        </a:solidFill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2706" marR="22706" marT="22706" marB="2270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Lucida Sans Unicode"/>
                          <a:cs typeface="Tahoma"/>
                        </a:rPr>
                        <a:t>7,5</a:t>
                      </a:r>
                      <a:endParaRPr lang="ru-RU" sz="1100">
                        <a:solidFill>
                          <a:srgbClr val="000000"/>
                        </a:solidFill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2706" marR="22706" marT="22706" marB="2270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Lucida Sans Unicode"/>
                          <a:cs typeface="Tahoma"/>
                        </a:rPr>
                        <a:t>21</a:t>
                      </a:r>
                      <a:endParaRPr lang="ru-RU" sz="1100">
                        <a:solidFill>
                          <a:srgbClr val="000000"/>
                        </a:solidFill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2706" marR="22706" marT="22706" marB="2270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Lucida Sans Unicode"/>
                          <a:cs typeface="Tahoma"/>
                        </a:rPr>
                        <a:t>6,8</a:t>
                      </a:r>
                      <a:endParaRPr lang="ru-RU" sz="1100">
                        <a:solidFill>
                          <a:srgbClr val="000000"/>
                        </a:solidFill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2706" marR="22706" marT="22706" marB="2270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Lucida Sans Unicode"/>
                          <a:cs typeface="Tahoma"/>
                        </a:rPr>
                        <a:t>21</a:t>
                      </a:r>
                      <a:endParaRPr lang="ru-RU" sz="1100">
                        <a:solidFill>
                          <a:srgbClr val="000000"/>
                        </a:solidFill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2706" marR="22706" marT="22706" marB="2270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Times New Roman"/>
                          <a:ea typeface="Lucida Sans Unicode"/>
                          <a:cs typeface="Tahoma"/>
                        </a:rPr>
                        <a:t>7</a:t>
                      </a: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Lucida Sans Unicode"/>
                          <a:cs typeface="Tahoma"/>
                        </a:rPr>
                        <a:t>,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Times New Roman"/>
                          <a:ea typeface="Lucida Sans Unicode"/>
                          <a:cs typeface="Tahoma"/>
                        </a:rPr>
                        <a:t>6</a:t>
                      </a:r>
                      <a:endParaRPr lang="ru-RU" sz="1100" dirty="0">
                        <a:solidFill>
                          <a:srgbClr val="000000"/>
                        </a:solidFill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2706" marR="22706" marT="22706" marB="2270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Lucida Sans Unicode"/>
                          <a:cs typeface="Tahoma"/>
                        </a:rPr>
                        <a:t>21</a:t>
                      </a:r>
                      <a:endParaRPr lang="ru-RU" sz="1100" dirty="0">
                        <a:solidFill>
                          <a:srgbClr val="000000"/>
                        </a:solidFill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2706" marR="22706" marT="22706" marB="2270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Times New Roman"/>
                          <a:ea typeface="Lucida Sans Unicode"/>
                          <a:cs typeface="Tahoma"/>
                        </a:rPr>
                        <a:t>8,4</a:t>
                      </a:r>
                      <a:endParaRPr lang="ru-RU" sz="1100" dirty="0">
                        <a:solidFill>
                          <a:srgbClr val="000000"/>
                        </a:solidFill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2706" marR="22706" marT="22706" marB="2270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Times New Roman"/>
                          <a:ea typeface="Lucida Sans Unicode"/>
                          <a:cs typeface="Tahoma"/>
                        </a:rPr>
                        <a:t>19</a:t>
                      </a:r>
                      <a:endParaRPr lang="ru-RU" sz="1100" dirty="0">
                        <a:solidFill>
                          <a:srgbClr val="000000"/>
                        </a:solidFill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2706" marR="22706" marT="22706" marB="2270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753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/>
                          <a:ea typeface="Lucida Sans Unicode"/>
                          <a:cs typeface="Tahoma"/>
                        </a:rPr>
                        <a:t>Старомайнский</a:t>
                      </a:r>
                      <a:endParaRPr lang="ru-RU" sz="1000" b="1">
                        <a:solidFill>
                          <a:srgbClr val="000000"/>
                        </a:solidFill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2706" marR="22706" marT="22706" marB="2270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Lucida Sans Unicode"/>
                          <a:cs typeface="Tahoma"/>
                        </a:rPr>
                        <a:t>11,9</a:t>
                      </a:r>
                      <a:endParaRPr lang="ru-RU" sz="1100">
                        <a:solidFill>
                          <a:srgbClr val="000000"/>
                        </a:solidFill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2706" marR="22706" marT="22706" marB="2270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Lucida Sans Unicode"/>
                          <a:cs typeface="Tahoma"/>
                        </a:rPr>
                        <a:t>4</a:t>
                      </a:r>
                      <a:endParaRPr lang="ru-RU" sz="1100">
                        <a:solidFill>
                          <a:srgbClr val="000000"/>
                        </a:solidFill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2706" marR="22706" marT="22706" marB="2270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Lucida Sans Unicode"/>
                          <a:cs typeface="Tahoma"/>
                        </a:rPr>
                        <a:t>10,7</a:t>
                      </a:r>
                      <a:endParaRPr lang="ru-RU" sz="1100">
                        <a:solidFill>
                          <a:srgbClr val="000000"/>
                        </a:solidFill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2706" marR="22706" marT="22706" marB="2270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Lucida Sans Unicode"/>
                          <a:cs typeface="Tahoma"/>
                        </a:rPr>
                        <a:t>12</a:t>
                      </a:r>
                      <a:endParaRPr lang="ru-RU" sz="1100">
                        <a:solidFill>
                          <a:srgbClr val="000000"/>
                        </a:solidFill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2706" marR="22706" marT="22706" marB="2270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Lucida Sans Unicode"/>
                          <a:cs typeface="Tahoma"/>
                        </a:rPr>
                        <a:t>12,4</a:t>
                      </a:r>
                      <a:endParaRPr lang="ru-RU" sz="1100">
                        <a:solidFill>
                          <a:srgbClr val="000000"/>
                        </a:solidFill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2706" marR="22706" marT="22706" marB="2270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Lucida Sans Unicode"/>
                          <a:cs typeface="Tahoma"/>
                        </a:rPr>
                        <a:t>2</a:t>
                      </a:r>
                      <a:endParaRPr lang="ru-RU" sz="1100">
                        <a:solidFill>
                          <a:srgbClr val="000000"/>
                        </a:solidFill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2706" marR="22706" marT="22706" marB="2270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Lucida Sans Unicode"/>
                          <a:cs typeface="Tahoma"/>
                        </a:rPr>
                        <a:t>13,3</a:t>
                      </a:r>
                      <a:endParaRPr lang="ru-RU" sz="1100">
                        <a:solidFill>
                          <a:srgbClr val="000000"/>
                        </a:solidFill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2706" marR="22706" marT="22706" marB="2270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Lucida Sans Unicode"/>
                          <a:cs typeface="Tahoma"/>
                        </a:rPr>
                        <a:t>2</a:t>
                      </a:r>
                      <a:endParaRPr lang="ru-RU" sz="1100">
                        <a:solidFill>
                          <a:srgbClr val="000000"/>
                        </a:solidFill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2706" marR="22706" marT="22706" marB="2270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Lucida Sans Unicode"/>
                          <a:cs typeface="Tahoma"/>
                        </a:rPr>
                        <a:t>13,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Times New Roman"/>
                          <a:ea typeface="Lucida Sans Unicode"/>
                          <a:cs typeface="Tahoma"/>
                        </a:rPr>
                        <a:t>0</a:t>
                      </a:r>
                      <a:endParaRPr lang="ru-RU" sz="1100" dirty="0">
                        <a:solidFill>
                          <a:srgbClr val="000000"/>
                        </a:solidFill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2706" marR="22706" marT="22706" marB="2270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Times New Roman"/>
                          <a:ea typeface="Lucida Sans Unicode"/>
                          <a:cs typeface="Tahoma"/>
                        </a:rPr>
                        <a:t>11</a:t>
                      </a:r>
                      <a:endParaRPr lang="ru-RU" sz="1100" dirty="0">
                        <a:solidFill>
                          <a:srgbClr val="000000"/>
                        </a:solidFill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2706" marR="22706" marT="22706" marB="2270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Times New Roman"/>
                          <a:ea typeface="Lucida Sans Unicode"/>
                          <a:cs typeface="Tahoma"/>
                        </a:rPr>
                        <a:t>11,2</a:t>
                      </a:r>
                      <a:endParaRPr lang="ru-RU" sz="1100" dirty="0">
                        <a:solidFill>
                          <a:srgbClr val="000000"/>
                        </a:solidFill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2706" marR="22706" marT="22706" marB="2270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Times New Roman"/>
                          <a:ea typeface="Lucida Sans Unicode"/>
                          <a:cs typeface="Tahoma"/>
                        </a:rPr>
                        <a:t>13</a:t>
                      </a:r>
                      <a:endParaRPr lang="ru-RU" sz="1100" dirty="0">
                        <a:solidFill>
                          <a:srgbClr val="000000"/>
                        </a:solidFill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2706" marR="22706" marT="22706" marB="2270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753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/>
                          <a:ea typeface="Lucida Sans Unicode"/>
                          <a:cs typeface="Tahoma"/>
                        </a:rPr>
                        <a:t>Сурский</a:t>
                      </a:r>
                      <a:endParaRPr lang="ru-RU" sz="1000" b="1">
                        <a:solidFill>
                          <a:srgbClr val="000000"/>
                        </a:solidFill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2706" marR="22706" marT="22706" marB="2270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Lucida Sans Unicode"/>
                          <a:cs typeface="Tahoma"/>
                        </a:rPr>
                        <a:t>8,7</a:t>
                      </a:r>
                      <a:endParaRPr lang="ru-RU" sz="1100">
                        <a:solidFill>
                          <a:srgbClr val="000000"/>
                        </a:solidFill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2706" marR="22706" marT="22706" marB="2270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Lucida Sans Unicode"/>
                          <a:cs typeface="Tahoma"/>
                        </a:rPr>
                        <a:t>18</a:t>
                      </a:r>
                      <a:endParaRPr lang="ru-RU" sz="1100">
                        <a:solidFill>
                          <a:srgbClr val="000000"/>
                        </a:solidFill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2706" marR="22706" marT="22706" marB="2270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Lucida Sans Unicode"/>
                          <a:cs typeface="Tahoma"/>
                        </a:rPr>
                        <a:t>8,9</a:t>
                      </a:r>
                      <a:endParaRPr lang="ru-RU" sz="1100">
                        <a:solidFill>
                          <a:srgbClr val="000000"/>
                        </a:solidFill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2706" marR="22706" marT="22706" marB="2270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Lucida Sans Unicode"/>
                          <a:cs typeface="Tahoma"/>
                        </a:rPr>
                        <a:t>20</a:t>
                      </a:r>
                      <a:endParaRPr lang="ru-RU" sz="1100">
                        <a:solidFill>
                          <a:srgbClr val="000000"/>
                        </a:solidFill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2706" marR="22706" marT="22706" marB="2270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Lucida Sans Unicode"/>
                          <a:cs typeface="Tahoma"/>
                        </a:rPr>
                        <a:t>8,5</a:t>
                      </a:r>
                      <a:endParaRPr lang="ru-RU" sz="1100">
                        <a:solidFill>
                          <a:srgbClr val="000000"/>
                        </a:solidFill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2706" marR="22706" marT="22706" marB="2270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Lucida Sans Unicode"/>
                          <a:cs typeface="Tahoma"/>
                        </a:rPr>
                        <a:t>20</a:t>
                      </a:r>
                      <a:endParaRPr lang="ru-RU" sz="1100">
                        <a:solidFill>
                          <a:srgbClr val="000000"/>
                        </a:solidFill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2706" marR="22706" marT="22706" marB="2270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Lucida Sans Unicode"/>
                          <a:cs typeface="Tahoma"/>
                        </a:rPr>
                        <a:t>9,4</a:t>
                      </a:r>
                      <a:endParaRPr lang="ru-RU" sz="1100">
                        <a:solidFill>
                          <a:srgbClr val="000000"/>
                        </a:solidFill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2706" marR="22706" marT="22706" marB="2270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Lucida Sans Unicode"/>
                          <a:cs typeface="Tahoma"/>
                        </a:rPr>
                        <a:t>18</a:t>
                      </a:r>
                      <a:endParaRPr lang="ru-RU" sz="1100">
                        <a:solidFill>
                          <a:srgbClr val="000000"/>
                        </a:solidFill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2706" marR="22706" marT="22706" marB="2270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Lucida Sans Unicode"/>
                          <a:cs typeface="Tahoma"/>
                        </a:rPr>
                        <a:t>8,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Times New Roman"/>
                          <a:ea typeface="Lucida Sans Unicode"/>
                          <a:cs typeface="Tahoma"/>
                        </a:rPr>
                        <a:t>9</a:t>
                      </a:r>
                      <a:endParaRPr lang="ru-RU" sz="1100" dirty="0">
                        <a:solidFill>
                          <a:srgbClr val="000000"/>
                        </a:solidFill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2706" marR="22706" marT="22706" marB="2270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Lucida Sans Unicode"/>
                          <a:cs typeface="Tahoma"/>
                        </a:rPr>
                        <a:t>18</a:t>
                      </a:r>
                      <a:endParaRPr lang="ru-RU" sz="1100" dirty="0">
                        <a:solidFill>
                          <a:srgbClr val="000000"/>
                        </a:solidFill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2706" marR="22706" marT="22706" marB="2270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Times New Roman"/>
                          <a:ea typeface="Lucida Sans Unicode"/>
                          <a:cs typeface="Tahoma"/>
                        </a:rPr>
                        <a:t>9,4</a:t>
                      </a:r>
                      <a:endParaRPr lang="ru-RU" sz="1100" dirty="0">
                        <a:solidFill>
                          <a:srgbClr val="000000"/>
                        </a:solidFill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2706" marR="22706" marT="22706" marB="2270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Times New Roman"/>
                          <a:ea typeface="Lucida Sans Unicode"/>
                          <a:cs typeface="Tahoma"/>
                        </a:rPr>
                        <a:t>17</a:t>
                      </a:r>
                      <a:endParaRPr lang="ru-RU" sz="1100" dirty="0">
                        <a:solidFill>
                          <a:srgbClr val="000000"/>
                        </a:solidFill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2706" marR="22706" marT="22706" marB="2270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753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/>
                          <a:ea typeface="Lucida Sans Unicode"/>
                          <a:cs typeface="Tahoma"/>
                        </a:rPr>
                        <a:t>Тереньгульский</a:t>
                      </a:r>
                      <a:endParaRPr lang="ru-RU" sz="1000" b="1">
                        <a:solidFill>
                          <a:srgbClr val="000000"/>
                        </a:solidFill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2706" marR="22706" marT="22706" marB="2270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Lucida Sans Unicode"/>
                          <a:cs typeface="Tahoma"/>
                        </a:rPr>
                        <a:t>11,3</a:t>
                      </a:r>
                      <a:endParaRPr lang="ru-RU" sz="1100">
                        <a:solidFill>
                          <a:srgbClr val="000000"/>
                        </a:solidFill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2706" marR="22706" marT="22706" marB="2270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Lucida Sans Unicode"/>
                          <a:cs typeface="Tahoma"/>
                        </a:rPr>
                        <a:t>9</a:t>
                      </a:r>
                      <a:endParaRPr lang="ru-RU" sz="1100">
                        <a:solidFill>
                          <a:srgbClr val="000000"/>
                        </a:solidFill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2706" marR="22706" marT="22706" marB="2270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Lucida Sans Unicode"/>
                          <a:cs typeface="Tahoma"/>
                        </a:rPr>
                        <a:t>11,1</a:t>
                      </a:r>
                      <a:endParaRPr lang="ru-RU" sz="1100">
                        <a:solidFill>
                          <a:srgbClr val="000000"/>
                        </a:solidFill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2706" marR="22706" marT="22706" marB="2270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Lucida Sans Unicode"/>
                          <a:cs typeface="Tahoma"/>
                        </a:rPr>
                        <a:t>9</a:t>
                      </a:r>
                      <a:endParaRPr lang="ru-RU" sz="1100">
                        <a:solidFill>
                          <a:srgbClr val="000000"/>
                        </a:solidFill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2706" marR="22706" marT="22706" marB="2270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Lucida Sans Unicode"/>
                          <a:cs typeface="Tahoma"/>
                        </a:rPr>
                        <a:t>11,2</a:t>
                      </a:r>
                      <a:endParaRPr lang="ru-RU" sz="1100">
                        <a:solidFill>
                          <a:srgbClr val="000000"/>
                        </a:solidFill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2706" marR="22706" marT="22706" marB="2270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Lucida Sans Unicode"/>
                          <a:cs typeface="Tahoma"/>
                        </a:rPr>
                        <a:t>8</a:t>
                      </a:r>
                      <a:endParaRPr lang="ru-RU" sz="1100">
                        <a:solidFill>
                          <a:srgbClr val="000000"/>
                        </a:solidFill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2706" marR="22706" marT="22706" marB="2270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Lucida Sans Unicode"/>
                          <a:cs typeface="Tahoma"/>
                        </a:rPr>
                        <a:t>11,0</a:t>
                      </a:r>
                      <a:endParaRPr lang="ru-RU" sz="1100">
                        <a:solidFill>
                          <a:srgbClr val="000000"/>
                        </a:solidFill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2706" marR="22706" marT="22706" marB="2270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Lucida Sans Unicode"/>
                          <a:cs typeface="Tahoma"/>
                        </a:rPr>
                        <a:t>11</a:t>
                      </a:r>
                      <a:endParaRPr lang="ru-RU" sz="1100">
                        <a:solidFill>
                          <a:srgbClr val="000000"/>
                        </a:solidFill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2706" marR="22706" marT="22706" marB="2270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Lucida Sans Unicode"/>
                          <a:cs typeface="Tahoma"/>
                        </a:rPr>
                        <a:t>11,4</a:t>
                      </a:r>
                      <a:endParaRPr lang="ru-RU" sz="1100" dirty="0">
                        <a:solidFill>
                          <a:srgbClr val="000000"/>
                        </a:solidFill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2706" marR="22706" marT="22706" marB="2270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Lucida Sans Unicode"/>
                          <a:cs typeface="Tahoma"/>
                        </a:rPr>
                        <a:t>12</a:t>
                      </a:r>
                      <a:endParaRPr lang="ru-RU" sz="1100" dirty="0">
                        <a:solidFill>
                          <a:srgbClr val="000000"/>
                        </a:solidFill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2706" marR="22706" marT="22706" marB="2270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Times New Roman"/>
                          <a:ea typeface="Lucida Sans Unicode"/>
                          <a:cs typeface="Tahoma"/>
                        </a:rPr>
                        <a:t>13,1</a:t>
                      </a:r>
                      <a:endParaRPr lang="ru-RU" sz="1100" dirty="0">
                        <a:solidFill>
                          <a:srgbClr val="000000"/>
                        </a:solidFill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2706" marR="22706" marT="22706" marB="2270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Times New Roman"/>
                          <a:ea typeface="Lucida Sans Unicode"/>
                          <a:cs typeface="Tahoma"/>
                        </a:rPr>
                        <a:t>6</a:t>
                      </a:r>
                      <a:endParaRPr lang="ru-RU" sz="1100" dirty="0">
                        <a:solidFill>
                          <a:srgbClr val="000000"/>
                        </a:solidFill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2706" marR="22706" marT="22706" marB="2270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753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/>
                          <a:ea typeface="Lucida Sans Unicode"/>
                          <a:cs typeface="Tahoma"/>
                        </a:rPr>
                        <a:t>Ульяновский</a:t>
                      </a:r>
                      <a:endParaRPr lang="ru-RU" sz="1000" b="1">
                        <a:solidFill>
                          <a:srgbClr val="000000"/>
                        </a:solidFill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2706" marR="22706" marT="22706" marB="2270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Lucida Sans Unicode"/>
                          <a:cs typeface="Tahoma"/>
                        </a:rPr>
                        <a:t>11,8</a:t>
                      </a:r>
                      <a:endParaRPr lang="ru-RU" sz="1100">
                        <a:solidFill>
                          <a:srgbClr val="000000"/>
                        </a:solidFill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2706" marR="22706" marT="22706" marB="2270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Lucida Sans Unicode"/>
                          <a:cs typeface="Tahoma"/>
                        </a:rPr>
                        <a:t>5</a:t>
                      </a:r>
                      <a:endParaRPr lang="ru-RU" sz="1100">
                        <a:solidFill>
                          <a:srgbClr val="000000"/>
                        </a:solidFill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2706" marR="22706" marT="22706" marB="2270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Lucida Sans Unicode"/>
                          <a:cs typeface="Tahoma"/>
                        </a:rPr>
                        <a:t>11,6</a:t>
                      </a:r>
                      <a:endParaRPr lang="ru-RU" sz="1100">
                        <a:solidFill>
                          <a:srgbClr val="000000"/>
                        </a:solidFill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2706" marR="22706" marT="22706" marB="2270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Lucida Sans Unicode"/>
                          <a:cs typeface="Tahoma"/>
                        </a:rPr>
                        <a:t>6</a:t>
                      </a:r>
                      <a:endParaRPr lang="ru-RU" sz="1100">
                        <a:solidFill>
                          <a:srgbClr val="000000"/>
                        </a:solidFill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2706" marR="22706" marT="22706" marB="2270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Lucida Sans Unicode"/>
                          <a:cs typeface="Tahoma"/>
                        </a:rPr>
                        <a:t>12,0</a:t>
                      </a:r>
                      <a:endParaRPr lang="ru-RU" sz="1100">
                        <a:solidFill>
                          <a:srgbClr val="000000"/>
                        </a:solidFill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2706" marR="22706" marT="22706" marB="2270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Lucida Sans Unicode"/>
                          <a:cs typeface="Tahoma"/>
                        </a:rPr>
                        <a:t>5</a:t>
                      </a:r>
                      <a:endParaRPr lang="ru-RU" sz="1100">
                        <a:solidFill>
                          <a:srgbClr val="000000"/>
                        </a:solidFill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2706" marR="22706" marT="22706" marB="2270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Lucida Sans Unicode"/>
                          <a:cs typeface="Tahoma"/>
                        </a:rPr>
                        <a:t>12,6</a:t>
                      </a:r>
                      <a:endParaRPr lang="ru-RU" sz="1100">
                        <a:solidFill>
                          <a:srgbClr val="000000"/>
                        </a:solidFill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2706" marR="22706" marT="22706" marB="2270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Lucida Sans Unicode"/>
                          <a:cs typeface="Tahoma"/>
                        </a:rPr>
                        <a:t>4</a:t>
                      </a:r>
                      <a:endParaRPr lang="ru-RU" sz="1100">
                        <a:solidFill>
                          <a:srgbClr val="000000"/>
                        </a:solidFill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2706" marR="22706" marT="22706" marB="2270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Lucida Sans Unicode"/>
                          <a:cs typeface="Tahoma"/>
                        </a:rPr>
                        <a:t>13,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Times New Roman"/>
                          <a:ea typeface="Lucida Sans Unicode"/>
                          <a:cs typeface="Tahoma"/>
                        </a:rPr>
                        <a:t>1</a:t>
                      </a:r>
                      <a:endParaRPr lang="ru-RU" sz="1100" dirty="0">
                        <a:solidFill>
                          <a:srgbClr val="000000"/>
                        </a:solidFill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2706" marR="22706" marT="22706" marB="2270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Lucida Sans Unicode"/>
                          <a:cs typeface="Tahoma"/>
                        </a:rPr>
                        <a:t>3</a:t>
                      </a:r>
                      <a:endParaRPr lang="ru-RU" sz="1100" dirty="0">
                        <a:solidFill>
                          <a:srgbClr val="000000"/>
                        </a:solidFill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2706" marR="22706" marT="22706" marB="2270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Times New Roman"/>
                          <a:ea typeface="Lucida Sans Unicode"/>
                          <a:cs typeface="Tahoma"/>
                        </a:rPr>
                        <a:t>13,7</a:t>
                      </a:r>
                      <a:endParaRPr lang="ru-RU" sz="1100" dirty="0">
                        <a:solidFill>
                          <a:srgbClr val="000000"/>
                        </a:solidFill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2706" marR="22706" marT="22706" marB="2270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Times New Roman"/>
                          <a:ea typeface="Lucida Sans Unicode"/>
                          <a:cs typeface="Tahoma"/>
                        </a:rPr>
                        <a:t>2</a:t>
                      </a:r>
                      <a:endParaRPr lang="ru-RU" sz="1100" dirty="0">
                        <a:solidFill>
                          <a:srgbClr val="000000"/>
                        </a:solidFill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2706" marR="22706" marT="22706" marB="2270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753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/>
                          <a:ea typeface="Lucida Sans Unicode"/>
                          <a:cs typeface="Tahoma"/>
                        </a:rPr>
                        <a:t>Цильнинский</a:t>
                      </a:r>
                      <a:endParaRPr lang="ru-RU" sz="1000" b="1">
                        <a:solidFill>
                          <a:srgbClr val="000000"/>
                        </a:solidFill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2706" marR="22706" marT="22706" marB="2270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latin typeface="Times New Roman"/>
                          <a:ea typeface="Lucida Sans Unicode"/>
                          <a:cs typeface="Tahoma"/>
                        </a:rPr>
                        <a:t>12,1</a:t>
                      </a:r>
                      <a:endParaRPr lang="ru-RU" sz="1100">
                        <a:solidFill>
                          <a:srgbClr val="000000"/>
                        </a:solidFill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2706" marR="22706" marT="22706" marB="2270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latin typeface="Times New Roman"/>
                          <a:ea typeface="Lucida Sans Unicode"/>
                          <a:cs typeface="Tahoma"/>
                        </a:rPr>
                        <a:t>1</a:t>
                      </a:r>
                      <a:endParaRPr lang="ru-RU" sz="1100">
                        <a:solidFill>
                          <a:srgbClr val="000000"/>
                        </a:solidFill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2706" marR="22706" marT="22706" marB="2270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latin typeface="Times New Roman"/>
                          <a:ea typeface="Lucida Sans Unicode"/>
                          <a:cs typeface="Tahoma"/>
                        </a:rPr>
                        <a:t>11,9</a:t>
                      </a:r>
                      <a:endParaRPr lang="ru-RU" sz="1100">
                        <a:solidFill>
                          <a:srgbClr val="000000"/>
                        </a:solidFill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2706" marR="22706" marT="22706" marB="2270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latin typeface="Times New Roman"/>
                          <a:ea typeface="Lucida Sans Unicode"/>
                          <a:cs typeface="Tahoma"/>
                        </a:rPr>
                        <a:t>4</a:t>
                      </a:r>
                      <a:endParaRPr lang="ru-RU" sz="1100">
                        <a:solidFill>
                          <a:srgbClr val="000000"/>
                        </a:solidFill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2706" marR="22706" marT="22706" marB="2270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latin typeface="Times New Roman"/>
                          <a:ea typeface="Lucida Sans Unicode"/>
                          <a:cs typeface="Tahoma"/>
                        </a:rPr>
                        <a:t>12,3</a:t>
                      </a:r>
                      <a:endParaRPr lang="ru-RU" sz="1100">
                        <a:solidFill>
                          <a:srgbClr val="000000"/>
                        </a:solidFill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2706" marR="22706" marT="22706" marB="2270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latin typeface="Times New Roman"/>
                          <a:ea typeface="Lucida Sans Unicode"/>
                          <a:cs typeface="Tahoma"/>
                        </a:rPr>
                        <a:t>3</a:t>
                      </a:r>
                      <a:endParaRPr lang="ru-RU" sz="1100">
                        <a:solidFill>
                          <a:srgbClr val="000000"/>
                        </a:solidFill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2706" marR="22706" marT="22706" marB="2270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latin typeface="Times New Roman"/>
                          <a:ea typeface="Lucida Sans Unicode"/>
                          <a:cs typeface="Tahoma"/>
                        </a:rPr>
                        <a:t>11,1</a:t>
                      </a:r>
                      <a:endParaRPr lang="ru-RU" sz="1100">
                        <a:solidFill>
                          <a:srgbClr val="000000"/>
                        </a:solidFill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2706" marR="22706" marT="22706" marB="2270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latin typeface="Times New Roman"/>
                          <a:ea typeface="Lucida Sans Unicode"/>
                          <a:cs typeface="Tahoma"/>
                        </a:rPr>
                        <a:t>10</a:t>
                      </a:r>
                      <a:endParaRPr lang="ru-RU" sz="1100">
                        <a:solidFill>
                          <a:srgbClr val="000000"/>
                        </a:solidFill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2706" marR="22706" marT="22706" marB="2270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solidFill>
                            <a:srgbClr val="000000"/>
                          </a:solidFill>
                          <a:latin typeface="Times New Roman"/>
                          <a:ea typeface="Lucida Sans Unicode"/>
                          <a:cs typeface="Tahoma"/>
                        </a:rPr>
                        <a:t>12,</a:t>
                      </a:r>
                      <a:r>
                        <a:rPr lang="ru-RU" sz="1100" b="1" dirty="0" smtClean="0">
                          <a:solidFill>
                            <a:srgbClr val="000000"/>
                          </a:solidFill>
                          <a:latin typeface="Times New Roman"/>
                          <a:ea typeface="Lucida Sans Unicode"/>
                          <a:cs typeface="Tahoma"/>
                        </a:rPr>
                        <a:t>2</a:t>
                      </a:r>
                      <a:endParaRPr lang="ru-RU" sz="1100" dirty="0">
                        <a:solidFill>
                          <a:srgbClr val="000000"/>
                        </a:solidFill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2706" marR="22706" marT="22706" marB="2270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latin typeface="Times New Roman"/>
                          <a:ea typeface="Lucida Sans Unicode"/>
                          <a:cs typeface="Tahoma"/>
                        </a:rPr>
                        <a:t>8</a:t>
                      </a:r>
                      <a:endParaRPr lang="ru-RU" sz="1100" dirty="0">
                        <a:solidFill>
                          <a:srgbClr val="000000"/>
                        </a:solidFill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2706" marR="22706" marT="22706" marB="2270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Times New Roman"/>
                          <a:ea typeface="Lucida Sans Unicode"/>
                          <a:cs typeface="Tahoma"/>
                        </a:rPr>
                        <a:t>11,9</a:t>
                      </a:r>
                      <a:endParaRPr lang="ru-RU" sz="1100" dirty="0">
                        <a:solidFill>
                          <a:srgbClr val="000000"/>
                        </a:solidFill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2706" marR="22706" marT="22706" marB="2270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Times New Roman"/>
                          <a:ea typeface="Lucida Sans Unicode"/>
                          <a:cs typeface="Tahoma"/>
                        </a:rPr>
                        <a:t>9</a:t>
                      </a:r>
                      <a:endParaRPr lang="ru-RU" sz="1100" dirty="0">
                        <a:solidFill>
                          <a:srgbClr val="000000"/>
                        </a:solidFill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2706" marR="22706" marT="22706" marB="2270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14753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b="1" dirty="0" err="1">
                          <a:solidFill>
                            <a:srgbClr val="000000"/>
                          </a:solidFill>
                          <a:latin typeface="Times New Roman"/>
                          <a:ea typeface="Lucida Sans Unicode"/>
                          <a:cs typeface="Tahoma"/>
                        </a:rPr>
                        <a:t>Чердаклинский</a:t>
                      </a:r>
                      <a:endParaRPr lang="ru-RU" sz="1000" b="1" dirty="0">
                        <a:solidFill>
                          <a:srgbClr val="000000"/>
                        </a:solidFill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2706" marR="22706" marT="22706" marB="2270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Lucida Sans Unicode"/>
                          <a:cs typeface="Tahoma"/>
                        </a:rPr>
                        <a:t>12,1</a:t>
                      </a:r>
                      <a:endParaRPr lang="ru-RU" sz="1100">
                        <a:solidFill>
                          <a:srgbClr val="000000"/>
                        </a:solidFill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2706" marR="22706" marT="22706" marB="2270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Lucida Sans Unicode"/>
                          <a:cs typeface="Tahoma"/>
                        </a:rPr>
                        <a:t>1</a:t>
                      </a:r>
                      <a:endParaRPr lang="ru-RU" sz="1100">
                        <a:solidFill>
                          <a:srgbClr val="000000"/>
                        </a:solidFill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2706" marR="22706" marT="22706" marB="2270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Lucida Sans Unicode"/>
                          <a:cs typeface="Tahoma"/>
                        </a:rPr>
                        <a:t>11,7</a:t>
                      </a:r>
                      <a:endParaRPr lang="ru-RU" sz="1100">
                        <a:solidFill>
                          <a:srgbClr val="000000"/>
                        </a:solidFill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2706" marR="22706" marT="22706" marB="2270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Lucida Sans Unicode"/>
                          <a:cs typeface="Tahoma"/>
                        </a:rPr>
                        <a:t>5</a:t>
                      </a:r>
                      <a:endParaRPr lang="ru-RU" sz="1100">
                        <a:solidFill>
                          <a:srgbClr val="000000"/>
                        </a:solidFill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2706" marR="22706" marT="22706" marB="2270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Lucida Sans Unicode"/>
                          <a:cs typeface="Tahoma"/>
                        </a:rPr>
                        <a:t>12,0</a:t>
                      </a:r>
                      <a:endParaRPr lang="ru-RU" sz="1100">
                        <a:solidFill>
                          <a:srgbClr val="000000"/>
                        </a:solidFill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2706" marR="22706" marT="22706" marB="2270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Lucida Sans Unicode"/>
                          <a:cs typeface="Tahoma"/>
                        </a:rPr>
                        <a:t>5</a:t>
                      </a:r>
                      <a:endParaRPr lang="ru-RU" sz="1100">
                        <a:solidFill>
                          <a:srgbClr val="000000"/>
                        </a:solidFill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2706" marR="22706" marT="22706" marB="2270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Lucida Sans Unicode"/>
                          <a:cs typeface="Tahoma"/>
                        </a:rPr>
                        <a:t>11,7</a:t>
                      </a:r>
                      <a:endParaRPr lang="ru-RU" sz="1100">
                        <a:solidFill>
                          <a:srgbClr val="000000"/>
                        </a:solidFill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2706" marR="22706" marT="22706" marB="2270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Lucida Sans Unicode"/>
                          <a:cs typeface="Tahoma"/>
                        </a:rPr>
                        <a:t>8</a:t>
                      </a:r>
                      <a:endParaRPr lang="ru-RU" sz="1100">
                        <a:solidFill>
                          <a:srgbClr val="000000"/>
                        </a:solidFill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2706" marR="22706" marT="22706" marB="2270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Lucida Sans Unicode"/>
                          <a:cs typeface="Tahoma"/>
                        </a:rPr>
                        <a:t>12,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Times New Roman"/>
                          <a:ea typeface="Lucida Sans Unicode"/>
                          <a:cs typeface="Tahoma"/>
                        </a:rPr>
                        <a:t>3</a:t>
                      </a:r>
                      <a:endParaRPr lang="ru-RU" sz="1100" dirty="0">
                        <a:solidFill>
                          <a:srgbClr val="000000"/>
                        </a:solidFill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2706" marR="22706" marT="22706" marB="2270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Lucida Sans Unicode"/>
                          <a:cs typeface="Tahoma"/>
                        </a:rPr>
                        <a:t>7</a:t>
                      </a:r>
                      <a:endParaRPr lang="ru-RU" sz="1100" dirty="0">
                        <a:solidFill>
                          <a:srgbClr val="000000"/>
                        </a:solidFill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2706" marR="22706" marT="22706" marB="2270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Times New Roman"/>
                          <a:ea typeface="Lucida Sans Unicode"/>
                          <a:cs typeface="Tahoma"/>
                        </a:rPr>
                        <a:t>12,8</a:t>
                      </a:r>
                      <a:endParaRPr lang="ru-RU" sz="1100" dirty="0">
                        <a:solidFill>
                          <a:srgbClr val="000000"/>
                        </a:solidFill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2706" marR="22706" marT="22706" marB="2270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Times New Roman"/>
                          <a:ea typeface="Lucida Sans Unicode"/>
                          <a:cs typeface="Tahoma"/>
                        </a:rPr>
                        <a:t>8</a:t>
                      </a:r>
                      <a:endParaRPr lang="ru-RU" sz="1100" dirty="0">
                        <a:solidFill>
                          <a:srgbClr val="000000"/>
                        </a:solidFill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2706" marR="22706" marT="22706" marB="2270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285720" y="0"/>
            <a:ext cx="857256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Коэффициент  рождаемости  в динамике лет по районам области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/>
        </p:nvGraphicFramePr>
        <p:xfrm>
          <a:off x="0" y="714356"/>
          <a:ext cx="9144000" cy="50006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85720" y="357166"/>
            <a:ext cx="857256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Возрастной состав населения в 2014 году (%)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/>
        </p:nvGraphicFramePr>
        <p:xfrm>
          <a:off x="142844" y="642918"/>
          <a:ext cx="8643998" cy="52149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85720" y="214290"/>
            <a:ext cx="857256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Демографические показатели в разрезе лет по родившимся и умершим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/>
        </p:nvGraphicFramePr>
        <p:xfrm>
          <a:off x="142844" y="642918"/>
          <a:ext cx="8643998" cy="5357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85720" y="214290"/>
            <a:ext cx="857256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Демографические показатели в разрезе лет по бракам и разводам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85720" y="571480"/>
            <a:ext cx="857256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Сравнительные показатели  отчетных данных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органов ЗАГС и </a:t>
            </a:r>
            <a:r>
              <a:rPr lang="ru-RU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статотчётности</a:t>
            </a:r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 за 2014 г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357158" y="1357298"/>
          <a:ext cx="8429685" cy="4363976"/>
        </p:xfrm>
        <a:graphic>
          <a:graphicData uri="http://schemas.openxmlformats.org/drawingml/2006/table">
            <a:tbl>
              <a:tblPr/>
              <a:tblGrid>
                <a:gridCol w="3105673"/>
                <a:gridCol w="1317971"/>
                <a:gridCol w="1381661"/>
                <a:gridCol w="1381661"/>
                <a:gridCol w="1242719"/>
              </a:tblGrid>
              <a:tr h="262250">
                <a:tc rowSpan="2">
                  <a:txBody>
                    <a:bodyPr/>
                    <a:lstStyle/>
                    <a:p>
                      <a:pPr algn="ctr" rtl="0"/>
                      <a:r>
                        <a:rPr lang="ru-RU" b="1" dirty="0" err="1"/>
                        <a:t>Наменование</a:t>
                      </a:r>
                      <a:endParaRPr lang="ru-RU" b="1" dirty="0"/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/>
                      <a:r>
                        <a:rPr lang="ru-RU" b="1"/>
                        <a:t>Родилось</a:t>
                      </a: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/>
                      <a:r>
                        <a:rPr lang="ru-RU" b="1" dirty="0"/>
                        <a:t>Умерло</a:t>
                      </a: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6748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ru-RU" b="1"/>
                        <a:t>По данным ЗАГс</a:t>
                      </a: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ru-RU" b="1"/>
                        <a:t>По данным статистики</a:t>
                      </a: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ru-RU" b="1"/>
                        <a:t>По данным ЗАГс</a:t>
                      </a: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ru-RU" b="1" dirty="0"/>
                        <a:t>По данным статистики</a:t>
                      </a: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7488">
                <a:tc>
                  <a:txBody>
                    <a:bodyPr/>
                    <a:lstStyle/>
                    <a:p>
                      <a:pPr algn="l" rtl="0"/>
                      <a:r>
                        <a:rPr lang="ru-RU"/>
                        <a:t>МО “Большенгаткинское с/п”</a:t>
                      </a: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ru-RU" dirty="0" smtClean="0"/>
                        <a:t>84</a:t>
                      </a:r>
                      <a:endParaRPr lang="ru-RU" dirty="0"/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ru-RU" dirty="0" smtClean="0"/>
                        <a:t>115</a:t>
                      </a:r>
                      <a:endParaRPr lang="ru-RU" dirty="0"/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ru-RU" dirty="0" smtClean="0"/>
                        <a:t>102</a:t>
                      </a:r>
                      <a:endParaRPr lang="ru-RU" dirty="0"/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ru-RU" dirty="0" smtClean="0"/>
                        <a:t>114</a:t>
                      </a:r>
                      <a:endParaRPr lang="ru-RU" dirty="0"/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2250">
                <a:tc>
                  <a:txBody>
                    <a:bodyPr/>
                    <a:lstStyle/>
                    <a:p>
                      <a:pPr algn="l" rtl="0"/>
                      <a:r>
                        <a:rPr lang="ru-RU"/>
                        <a:t>МО “Алгашинское с/п”</a:t>
                      </a: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ru-RU" dirty="0" smtClean="0"/>
                        <a:t>18</a:t>
                      </a:r>
                      <a:endParaRPr lang="ru-RU" dirty="0"/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ru-RU" dirty="0" smtClean="0"/>
                        <a:t>35</a:t>
                      </a:r>
                      <a:endParaRPr lang="ru-RU" dirty="0"/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ru-RU" dirty="0" smtClean="0"/>
                        <a:t>48</a:t>
                      </a:r>
                      <a:endParaRPr lang="ru-RU" dirty="0"/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ru-RU" dirty="0" smtClean="0"/>
                        <a:t>69</a:t>
                      </a:r>
                      <a:endParaRPr lang="ru-RU" dirty="0"/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2250">
                <a:tc>
                  <a:txBody>
                    <a:bodyPr/>
                    <a:lstStyle/>
                    <a:p>
                      <a:pPr algn="l" rtl="0"/>
                      <a:r>
                        <a:rPr lang="ru-RU"/>
                        <a:t>МО “Елховоозерское с/п”</a:t>
                      </a: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ru-RU" dirty="0" smtClean="0"/>
                        <a:t>24</a:t>
                      </a:r>
                      <a:endParaRPr lang="ru-RU" dirty="0"/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ru-RU" dirty="0" smtClean="0"/>
                        <a:t>17</a:t>
                      </a:r>
                      <a:endParaRPr lang="ru-RU" dirty="0"/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ru-RU" dirty="0" smtClean="0"/>
                        <a:t>42</a:t>
                      </a:r>
                      <a:endParaRPr lang="ru-RU" dirty="0"/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ru-RU" dirty="0" smtClean="0"/>
                        <a:t>26</a:t>
                      </a:r>
                      <a:endParaRPr lang="ru-RU" dirty="0"/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2250">
                <a:tc>
                  <a:txBody>
                    <a:bodyPr/>
                    <a:lstStyle/>
                    <a:p>
                      <a:pPr algn="l" rtl="0"/>
                      <a:r>
                        <a:rPr lang="ru-RU"/>
                        <a:t>МО “Новоникулинское с/п”</a:t>
                      </a: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ru-RU" dirty="0" smtClean="0"/>
                        <a:t>12</a:t>
                      </a:r>
                      <a:endParaRPr lang="ru-RU" dirty="0"/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ru-RU" dirty="0" smtClean="0"/>
                        <a:t>15</a:t>
                      </a:r>
                      <a:endParaRPr lang="ru-RU" dirty="0"/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ru-RU" dirty="0" smtClean="0"/>
                        <a:t>18</a:t>
                      </a:r>
                      <a:endParaRPr lang="ru-RU" dirty="0"/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ru-RU" dirty="0" smtClean="0"/>
                        <a:t>34</a:t>
                      </a:r>
                      <a:endParaRPr lang="ru-RU" dirty="0"/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2250">
                <a:tc>
                  <a:txBody>
                    <a:bodyPr/>
                    <a:lstStyle/>
                    <a:p>
                      <a:pPr algn="l" rtl="0"/>
                      <a:r>
                        <a:rPr lang="ru-RU"/>
                        <a:t>МО “Цильнинское г/п”</a:t>
                      </a: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ru-RU" dirty="0" smtClean="0"/>
                        <a:t>33</a:t>
                      </a:r>
                      <a:endParaRPr lang="ru-RU" dirty="0"/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ru-RU" dirty="0" smtClean="0"/>
                        <a:t>68</a:t>
                      </a:r>
                      <a:endParaRPr lang="ru-RU" dirty="0"/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ru-RU" dirty="0" smtClean="0"/>
                        <a:t>94</a:t>
                      </a:r>
                      <a:endParaRPr lang="ru-RU" dirty="0"/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ru-RU" dirty="0" smtClean="0"/>
                        <a:t>75</a:t>
                      </a:r>
                      <a:endParaRPr lang="ru-RU" dirty="0"/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2250">
                <a:tc>
                  <a:txBody>
                    <a:bodyPr/>
                    <a:lstStyle/>
                    <a:p>
                      <a:pPr algn="l" rtl="0"/>
                      <a:r>
                        <a:rPr lang="ru-RU"/>
                        <a:t>МО “Анненковское с/п”</a:t>
                      </a: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ru-RU" dirty="0" smtClean="0"/>
                        <a:t>18</a:t>
                      </a:r>
                      <a:endParaRPr lang="ru-RU" dirty="0"/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ru-RU" dirty="0" smtClean="0"/>
                        <a:t>13</a:t>
                      </a:r>
                      <a:endParaRPr lang="ru-RU" dirty="0"/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ru-RU" dirty="0" smtClean="0"/>
                        <a:t>19</a:t>
                      </a:r>
                      <a:endParaRPr lang="ru-RU" dirty="0"/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2250">
                <a:tc>
                  <a:txBody>
                    <a:bodyPr/>
                    <a:lstStyle/>
                    <a:p>
                      <a:pPr algn="l" rtl="0"/>
                      <a:r>
                        <a:rPr lang="ru-RU"/>
                        <a:t>МО “Тимерсянское с/п”</a:t>
                      </a: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ru-RU" dirty="0" smtClean="0"/>
                        <a:t>10</a:t>
                      </a:r>
                      <a:endParaRPr lang="ru-RU" dirty="0"/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ru-RU" dirty="0" smtClean="0"/>
                        <a:t>28</a:t>
                      </a:r>
                      <a:endParaRPr lang="ru-RU" dirty="0"/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ru-RU" dirty="0" smtClean="0"/>
                        <a:t>45</a:t>
                      </a:r>
                      <a:endParaRPr lang="ru-RU" dirty="0"/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ru-RU" dirty="0" smtClean="0"/>
                        <a:t>49</a:t>
                      </a:r>
                      <a:endParaRPr lang="ru-RU" dirty="0"/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7488">
                <a:tc>
                  <a:txBody>
                    <a:bodyPr/>
                    <a:lstStyle/>
                    <a:p>
                      <a:pPr algn="l" rtl="0"/>
                      <a:r>
                        <a:rPr lang="ru-RU"/>
                        <a:t>МО “Мокробугурнинское с/п”</a:t>
                      </a: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ru-RU" dirty="0" smtClean="0"/>
                        <a:t>16</a:t>
                      </a:r>
                      <a:endParaRPr lang="ru-RU" dirty="0"/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ru-RU" dirty="0" smtClean="0"/>
                        <a:t>18</a:t>
                      </a:r>
                      <a:endParaRPr lang="ru-RU" dirty="0"/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ru-RU" dirty="0" smtClean="0"/>
                        <a:t>39</a:t>
                      </a:r>
                      <a:endParaRPr lang="ru-RU" dirty="0"/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ru-RU" dirty="0" smtClean="0"/>
                        <a:t>33</a:t>
                      </a:r>
                      <a:endParaRPr lang="ru-RU" dirty="0"/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2250">
                <a:tc>
                  <a:txBody>
                    <a:bodyPr/>
                    <a:lstStyle/>
                    <a:p>
                      <a:pPr algn="l" rtl="0"/>
                      <a:r>
                        <a:rPr lang="ru-RU" b="1"/>
                        <a:t>Всего по району:</a:t>
                      </a:r>
                      <a:endParaRPr lang="ru-RU"/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ru-RU" b="1" dirty="0" smtClean="0"/>
                        <a:t>203</a:t>
                      </a:r>
                      <a:endParaRPr lang="ru-RU" b="1" dirty="0"/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ru-RU" b="1" dirty="0" smtClean="0"/>
                        <a:t>314</a:t>
                      </a:r>
                      <a:endParaRPr lang="ru-RU" b="1" dirty="0"/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ru-RU" b="1" dirty="0" smtClean="0"/>
                        <a:t>401</a:t>
                      </a:r>
                      <a:endParaRPr lang="ru-RU" b="1" dirty="0"/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ru-RU" b="1" dirty="0" smtClean="0"/>
                        <a:t>419</a:t>
                      </a:r>
                      <a:endParaRPr lang="ru-RU" b="1" dirty="0"/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643</TotalTime>
  <Words>1770</Words>
  <Application>Microsoft Office PowerPoint</Application>
  <PresentationFormat>Экран (4:3)</PresentationFormat>
  <Paragraphs>1323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МО «Цильнинский район»  Итоги 2014 г.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Администрация МО «Цильнинский район»</dc:title>
  <dc:creator>user</dc:creator>
  <cp:lastModifiedBy>user</cp:lastModifiedBy>
  <cp:revision>81</cp:revision>
  <dcterms:created xsi:type="dcterms:W3CDTF">2014-01-17T13:12:29Z</dcterms:created>
  <dcterms:modified xsi:type="dcterms:W3CDTF">2015-02-06T10:19:08Z</dcterms:modified>
</cp:coreProperties>
</file>