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5.6876093613298428E-2"/>
          <c:y val="2.3253763836506916E-2"/>
          <c:w val="0.92090168416448048"/>
          <c:h val="0.5835304739774349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3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600" baseline="0"/>
                </a:pPr>
                <a:endParaRPr lang="ru-RU"/>
              </a:p>
            </c:txPr>
            <c:showVal val="1"/>
          </c:dLbls>
          <c:cat>
            <c:strRef>
              <c:f>Лист1!$A$2:$A$22</c:f>
              <c:strCache>
                <c:ptCount val="21"/>
                <c:pt idx="0">
                  <c:v>Чердаклинский</c:v>
                </c:pt>
                <c:pt idx="1">
                  <c:v>Радищевский</c:v>
                </c:pt>
                <c:pt idx="2">
                  <c:v>Новоспасский</c:v>
                </c:pt>
                <c:pt idx="3">
                  <c:v>Цильнинский</c:v>
                </c:pt>
                <c:pt idx="4">
                  <c:v>Тереньгульский</c:v>
                </c:pt>
                <c:pt idx="5">
                  <c:v>Павловский</c:v>
                </c:pt>
                <c:pt idx="6">
                  <c:v>Барышский</c:v>
                </c:pt>
                <c:pt idx="7">
                  <c:v>Карсунский</c:v>
                </c:pt>
                <c:pt idx="8">
                  <c:v>Николаевский</c:v>
                </c:pt>
                <c:pt idx="9">
                  <c:v>Базарносызганский</c:v>
                </c:pt>
                <c:pt idx="10">
                  <c:v>Сенгилеевский</c:v>
                </c:pt>
                <c:pt idx="11">
                  <c:v>Старокулаткинский</c:v>
                </c:pt>
                <c:pt idx="12">
                  <c:v>Мелекесский</c:v>
                </c:pt>
                <c:pt idx="13">
                  <c:v>Инзенский</c:v>
                </c:pt>
                <c:pt idx="14">
                  <c:v>Вешкаймский</c:v>
                </c:pt>
                <c:pt idx="15">
                  <c:v>Старомайнский</c:v>
                </c:pt>
                <c:pt idx="16">
                  <c:v>Сурский</c:v>
                </c:pt>
                <c:pt idx="17">
                  <c:v>Ульяновский</c:v>
                </c:pt>
                <c:pt idx="18">
                  <c:v>Майнский</c:v>
                </c:pt>
                <c:pt idx="19">
                  <c:v>Новомалыклинский</c:v>
                </c:pt>
                <c:pt idx="20">
                  <c:v>Кузоватовский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0</c:v>
                </c:pt>
                <c:pt idx="1">
                  <c:v>3.6</c:v>
                </c:pt>
                <c:pt idx="2">
                  <c:v>3.9</c:v>
                </c:pt>
                <c:pt idx="3">
                  <c:v>4</c:v>
                </c:pt>
                <c:pt idx="4">
                  <c:v>4.2</c:v>
                </c:pt>
                <c:pt idx="5">
                  <c:v>5.3</c:v>
                </c:pt>
                <c:pt idx="6">
                  <c:v>6.2</c:v>
                </c:pt>
                <c:pt idx="7">
                  <c:v>6.2</c:v>
                </c:pt>
                <c:pt idx="8">
                  <c:v>6.5</c:v>
                </c:pt>
                <c:pt idx="9">
                  <c:v>7.8</c:v>
                </c:pt>
                <c:pt idx="10">
                  <c:v>8</c:v>
                </c:pt>
                <c:pt idx="11">
                  <c:v>8.1</c:v>
                </c:pt>
                <c:pt idx="12">
                  <c:v>8.4</c:v>
                </c:pt>
                <c:pt idx="13">
                  <c:v>8.5</c:v>
                </c:pt>
                <c:pt idx="14">
                  <c:v>8.8000000000000007</c:v>
                </c:pt>
                <c:pt idx="15">
                  <c:v>8.8000000000000007</c:v>
                </c:pt>
                <c:pt idx="16">
                  <c:v>9.8000000000000007</c:v>
                </c:pt>
                <c:pt idx="17">
                  <c:v>10</c:v>
                </c:pt>
                <c:pt idx="18">
                  <c:v>10.4</c:v>
                </c:pt>
                <c:pt idx="19">
                  <c:v>10.8</c:v>
                </c:pt>
                <c:pt idx="20">
                  <c:v>15.8</c:v>
                </c:pt>
              </c:numCache>
            </c:numRef>
          </c:val>
        </c:ser>
        <c:shape val="cylinder"/>
        <c:axId val="84794752"/>
        <c:axId val="66086016"/>
        <c:axId val="0"/>
      </c:bar3DChart>
      <c:catAx>
        <c:axId val="84794752"/>
        <c:scaling>
          <c:orientation val="minMax"/>
        </c:scaling>
        <c:axPos val="b"/>
        <c:tickLblPos val="nextTo"/>
        <c:crossAx val="66086016"/>
        <c:crosses val="autoZero"/>
        <c:auto val="1"/>
        <c:lblAlgn val="ctr"/>
        <c:lblOffset val="100"/>
      </c:catAx>
      <c:valAx>
        <c:axId val="66086016"/>
        <c:scaling>
          <c:orientation val="minMax"/>
        </c:scaling>
        <c:axPos val="l"/>
        <c:majorGridlines/>
        <c:numFmt formatCode="General" sourceLinked="1"/>
        <c:tickLblPos val="nextTo"/>
        <c:crossAx val="847947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Моложе трудоспособного возраста</c:v>
                </c:pt>
              </c:strCache>
            </c:strRef>
          </c:tx>
          <c:dPt>
            <c:idx val="19"/>
            <c:spPr>
              <a:solidFill>
                <a:schemeClr val="tx2">
                  <a:lumMod val="50000"/>
                </a:schemeClr>
              </a:solidFill>
            </c:spPr>
          </c:dPt>
          <c:dLbls>
            <c:numFmt formatCode="#,##0" sourceLinked="0"/>
            <c:spPr>
              <a:solidFill>
                <a:prstClr val="white"/>
              </a:solidFill>
              <a:ln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Лист1!$A$2:$A$22</c:f>
              <c:strCache>
                <c:ptCount val="21"/>
                <c:pt idx="0">
                  <c:v>Базарносызганский</c:v>
                </c:pt>
                <c:pt idx="1">
                  <c:v>Барышский</c:v>
                </c:pt>
                <c:pt idx="2">
                  <c:v>Вешкаймский</c:v>
                </c:pt>
                <c:pt idx="3">
                  <c:v>Инзенский</c:v>
                </c:pt>
                <c:pt idx="4">
                  <c:v>Карсунский</c:v>
                </c:pt>
                <c:pt idx="5">
                  <c:v>Кузоватовский</c:v>
                </c:pt>
                <c:pt idx="6">
                  <c:v>Майнский</c:v>
                </c:pt>
                <c:pt idx="7">
                  <c:v>Мелекесский</c:v>
                </c:pt>
                <c:pt idx="8">
                  <c:v>Николаевский</c:v>
                </c:pt>
                <c:pt idx="9">
                  <c:v>Новомалыклинский</c:v>
                </c:pt>
                <c:pt idx="10">
                  <c:v>Новоспасский</c:v>
                </c:pt>
                <c:pt idx="11">
                  <c:v>Павловский</c:v>
                </c:pt>
                <c:pt idx="12">
                  <c:v>Радищевский</c:v>
                </c:pt>
                <c:pt idx="13">
                  <c:v>Сенгилеевский</c:v>
                </c:pt>
                <c:pt idx="14">
                  <c:v>Старокулаткинский</c:v>
                </c:pt>
                <c:pt idx="15">
                  <c:v>Старомайнский</c:v>
                </c:pt>
                <c:pt idx="16">
                  <c:v>Сурский</c:v>
                </c:pt>
                <c:pt idx="17">
                  <c:v>Тереньгульский</c:v>
                </c:pt>
                <c:pt idx="18">
                  <c:v>Ульяновский</c:v>
                </c:pt>
                <c:pt idx="19">
                  <c:v>Цильнинский</c:v>
                </c:pt>
                <c:pt idx="20">
                  <c:v>Чердаклинский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14.6</c:v>
                </c:pt>
                <c:pt idx="1">
                  <c:v>15.2</c:v>
                </c:pt>
                <c:pt idx="2">
                  <c:v>15.2</c:v>
                </c:pt>
                <c:pt idx="3">
                  <c:v>14.5</c:v>
                </c:pt>
                <c:pt idx="4">
                  <c:v>14.8</c:v>
                </c:pt>
                <c:pt idx="5">
                  <c:v>14.5</c:v>
                </c:pt>
                <c:pt idx="6">
                  <c:v>15.7</c:v>
                </c:pt>
                <c:pt idx="7">
                  <c:v>15.6</c:v>
                </c:pt>
                <c:pt idx="8">
                  <c:v>15.4</c:v>
                </c:pt>
                <c:pt idx="9">
                  <c:v>14.6</c:v>
                </c:pt>
                <c:pt idx="10">
                  <c:v>17.2</c:v>
                </c:pt>
                <c:pt idx="11">
                  <c:v>14.1</c:v>
                </c:pt>
                <c:pt idx="12">
                  <c:v>15</c:v>
                </c:pt>
                <c:pt idx="13">
                  <c:v>14.1</c:v>
                </c:pt>
                <c:pt idx="14">
                  <c:v>12.2</c:v>
                </c:pt>
                <c:pt idx="15">
                  <c:v>15.5</c:v>
                </c:pt>
                <c:pt idx="16">
                  <c:v>13.1</c:v>
                </c:pt>
                <c:pt idx="17">
                  <c:v>15.1</c:v>
                </c:pt>
                <c:pt idx="18">
                  <c:v>16.3</c:v>
                </c:pt>
                <c:pt idx="19">
                  <c:v>16.5</c:v>
                </c:pt>
                <c:pt idx="20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трудоспособном возрасте</c:v>
                </c:pt>
              </c:strCache>
            </c:strRef>
          </c:tx>
          <c:dPt>
            <c:idx val="19"/>
            <c:spPr>
              <a:solidFill>
                <a:srgbClr val="C00000"/>
              </a:solidFill>
            </c:spPr>
          </c:dPt>
          <c:dLbls>
            <c:numFmt formatCode="#,##0" sourceLinked="0"/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Лист1!$A$2:$A$22</c:f>
              <c:strCache>
                <c:ptCount val="21"/>
                <c:pt idx="0">
                  <c:v>Базарносызганский</c:v>
                </c:pt>
                <c:pt idx="1">
                  <c:v>Барышский</c:v>
                </c:pt>
                <c:pt idx="2">
                  <c:v>Вешкаймский</c:v>
                </c:pt>
                <c:pt idx="3">
                  <c:v>Инзенский</c:v>
                </c:pt>
                <c:pt idx="4">
                  <c:v>Карсунский</c:v>
                </c:pt>
                <c:pt idx="5">
                  <c:v>Кузоватовский</c:v>
                </c:pt>
                <c:pt idx="6">
                  <c:v>Майнский</c:v>
                </c:pt>
                <c:pt idx="7">
                  <c:v>Мелекесский</c:v>
                </c:pt>
                <c:pt idx="8">
                  <c:v>Николаевский</c:v>
                </c:pt>
                <c:pt idx="9">
                  <c:v>Новомалыклинский</c:v>
                </c:pt>
                <c:pt idx="10">
                  <c:v>Новоспасский</c:v>
                </c:pt>
                <c:pt idx="11">
                  <c:v>Павловский</c:v>
                </c:pt>
                <c:pt idx="12">
                  <c:v>Радищевский</c:v>
                </c:pt>
                <c:pt idx="13">
                  <c:v>Сенгилеевский</c:v>
                </c:pt>
                <c:pt idx="14">
                  <c:v>Старокулаткинский</c:v>
                </c:pt>
                <c:pt idx="15">
                  <c:v>Старомайнский</c:v>
                </c:pt>
                <c:pt idx="16">
                  <c:v>Сурский</c:v>
                </c:pt>
                <c:pt idx="17">
                  <c:v>Тереньгульский</c:v>
                </c:pt>
                <c:pt idx="18">
                  <c:v>Ульяновский</c:v>
                </c:pt>
                <c:pt idx="19">
                  <c:v>Цильнинский</c:v>
                </c:pt>
                <c:pt idx="20">
                  <c:v>Чердаклинский</c:v>
                </c:pt>
              </c:strCache>
            </c:strRef>
          </c:cat>
          <c:val>
            <c:numRef>
              <c:f>Лист1!$C$2:$C$22</c:f>
              <c:numCache>
                <c:formatCode>General</c:formatCode>
                <c:ptCount val="21"/>
                <c:pt idx="0">
                  <c:v>57.9</c:v>
                </c:pt>
                <c:pt idx="1">
                  <c:v>56.4</c:v>
                </c:pt>
                <c:pt idx="2">
                  <c:v>56.9</c:v>
                </c:pt>
                <c:pt idx="3">
                  <c:v>57.4</c:v>
                </c:pt>
                <c:pt idx="4">
                  <c:v>54.6</c:v>
                </c:pt>
                <c:pt idx="5">
                  <c:v>57</c:v>
                </c:pt>
                <c:pt idx="6">
                  <c:v>56.4</c:v>
                </c:pt>
                <c:pt idx="7">
                  <c:v>56.6</c:v>
                </c:pt>
                <c:pt idx="8">
                  <c:v>58.3</c:v>
                </c:pt>
                <c:pt idx="9">
                  <c:v>56.4</c:v>
                </c:pt>
                <c:pt idx="10">
                  <c:v>59.3</c:v>
                </c:pt>
                <c:pt idx="11">
                  <c:v>56</c:v>
                </c:pt>
                <c:pt idx="12">
                  <c:v>59.7</c:v>
                </c:pt>
                <c:pt idx="13">
                  <c:v>57.4</c:v>
                </c:pt>
                <c:pt idx="14">
                  <c:v>56.4</c:v>
                </c:pt>
                <c:pt idx="15">
                  <c:v>59.1</c:v>
                </c:pt>
                <c:pt idx="16">
                  <c:v>58.7</c:v>
                </c:pt>
                <c:pt idx="17">
                  <c:v>59</c:v>
                </c:pt>
                <c:pt idx="18">
                  <c:v>62.4</c:v>
                </c:pt>
                <c:pt idx="19">
                  <c:v>60.1</c:v>
                </c:pt>
                <c:pt idx="20">
                  <c:v>60.6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Старше трудоспособного возраста</c:v>
                </c:pt>
              </c:strCache>
            </c:strRef>
          </c:tx>
          <c:dPt>
            <c:idx val="19"/>
            <c:spPr>
              <a:solidFill>
                <a:schemeClr val="accent3">
                  <a:lumMod val="50000"/>
                </a:schemeClr>
              </a:solidFill>
            </c:spPr>
          </c:dPt>
          <c:dLbls>
            <c:numFmt formatCode="#,##0" sourceLinked="0"/>
            <c:spPr>
              <a:solidFill>
                <a:prstClr val="white"/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Лист1!$A$2:$A$22</c:f>
              <c:strCache>
                <c:ptCount val="21"/>
                <c:pt idx="0">
                  <c:v>Базарносызганский</c:v>
                </c:pt>
                <c:pt idx="1">
                  <c:v>Барышский</c:v>
                </c:pt>
                <c:pt idx="2">
                  <c:v>Вешкаймский</c:v>
                </c:pt>
                <c:pt idx="3">
                  <c:v>Инзенский</c:v>
                </c:pt>
                <c:pt idx="4">
                  <c:v>Карсунский</c:v>
                </c:pt>
                <c:pt idx="5">
                  <c:v>Кузоватовский</c:v>
                </c:pt>
                <c:pt idx="6">
                  <c:v>Майнский</c:v>
                </c:pt>
                <c:pt idx="7">
                  <c:v>Мелекесский</c:v>
                </c:pt>
                <c:pt idx="8">
                  <c:v>Николаевский</c:v>
                </c:pt>
                <c:pt idx="9">
                  <c:v>Новомалыклинский</c:v>
                </c:pt>
                <c:pt idx="10">
                  <c:v>Новоспасский</c:v>
                </c:pt>
                <c:pt idx="11">
                  <c:v>Павловский</c:v>
                </c:pt>
                <c:pt idx="12">
                  <c:v>Радищевский</c:v>
                </c:pt>
                <c:pt idx="13">
                  <c:v>Сенгилеевский</c:v>
                </c:pt>
                <c:pt idx="14">
                  <c:v>Старокулаткинский</c:v>
                </c:pt>
                <c:pt idx="15">
                  <c:v>Старомайнский</c:v>
                </c:pt>
                <c:pt idx="16">
                  <c:v>Сурский</c:v>
                </c:pt>
                <c:pt idx="17">
                  <c:v>Тереньгульский</c:v>
                </c:pt>
                <c:pt idx="18">
                  <c:v>Ульяновский</c:v>
                </c:pt>
                <c:pt idx="19">
                  <c:v>Цильнинский</c:v>
                </c:pt>
                <c:pt idx="20">
                  <c:v>Чердаклинский</c:v>
                </c:pt>
              </c:strCache>
            </c:strRef>
          </c:cat>
          <c:val>
            <c:numRef>
              <c:f>Лист1!$D$2:$D$22</c:f>
              <c:numCache>
                <c:formatCode>General</c:formatCode>
                <c:ptCount val="21"/>
                <c:pt idx="0">
                  <c:v>27.5</c:v>
                </c:pt>
                <c:pt idx="1">
                  <c:v>28.4</c:v>
                </c:pt>
                <c:pt idx="2">
                  <c:v>27.9</c:v>
                </c:pt>
                <c:pt idx="3">
                  <c:v>28.1</c:v>
                </c:pt>
                <c:pt idx="4">
                  <c:v>30.6</c:v>
                </c:pt>
                <c:pt idx="5">
                  <c:v>28.5</c:v>
                </c:pt>
                <c:pt idx="6">
                  <c:v>27.9</c:v>
                </c:pt>
                <c:pt idx="7">
                  <c:v>27.8</c:v>
                </c:pt>
                <c:pt idx="8">
                  <c:v>26.3</c:v>
                </c:pt>
                <c:pt idx="9">
                  <c:v>29</c:v>
                </c:pt>
                <c:pt idx="10">
                  <c:v>23.5</c:v>
                </c:pt>
                <c:pt idx="11">
                  <c:v>29.9</c:v>
                </c:pt>
                <c:pt idx="12">
                  <c:v>25.3</c:v>
                </c:pt>
                <c:pt idx="13">
                  <c:v>28.5</c:v>
                </c:pt>
                <c:pt idx="14">
                  <c:v>31.4</c:v>
                </c:pt>
                <c:pt idx="15">
                  <c:v>25.4</c:v>
                </c:pt>
                <c:pt idx="16">
                  <c:v>28.2</c:v>
                </c:pt>
                <c:pt idx="17">
                  <c:v>25.9</c:v>
                </c:pt>
                <c:pt idx="18">
                  <c:v>21.3</c:v>
                </c:pt>
                <c:pt idx="19">
                  <c:v>23.4</c:v>
                </c:pt>
                <c:pt idx="20">
                  <c:v>23.6</c:v>
                </c:pt>
              </c:numCache>
            </c:numRef>
          </c:val>
        </c:ser>
        <c:shape val="cylinder"/>
        <c:axId val="99594624"/>
        <c:axId val="99596160"/>
        <c:axId val="0"/>
      </c:bar3DChart>
      <c:catAx>
        <c:axId val="99594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9596160"/>
        <c:crosses val="autoZero"/>
        <c:auto val="1"/>
        <c:lblAlgn val="ctr"/>
        <c:lblOffset val="100"/>
      </c:catAx>
      <c:valAx>
        <c:axId val="995961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99594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2655549467470344"/>
          <c:w val="1"/>
          <c:h val="5.8206516739790354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Умерло</c:v>
                </c:pt>
              </c:strCache>
            </c:strRef>
          </c:tx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468</c:v>
                </c:pt>
                <c:pt idx="1">
                  <c:v>537</c:v>
                </c:pt>
                <c:pt idx="2">
                  <c:v>478</c:v>
                </c:pt>
                <c:pt idx="3">
                  <c:v>476</c:v>
                </c:pt>
                <c:pt idx="4">
                  <c:v>446</c:v>
                </c:pt>
                <c:pt idx="5">
                  <c:v>431</c:v>
                </c:pt>
                <c:pt idx="6">
                  <c:v>454</c:v>
                </c:pt>
                <c:pt idx="7">
                  <c:v>446</c:v>
                </c:pt>
                <c:pt idx="8">
                  <c:v>378</c:v>
                </c:pt>
                <c:pt idx="9">
                  <c:v>406</c:v>
                </c:pt>
                <c:pt idx="10">
                  <c:v>401</c:v>
                </c:pt>
                <c:pt idx="11">
                  <c:v>419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Родилось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b"/>
            <c:showVal val="1"/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291</c:v>
                </c:pt>
                <c:pt idx="1">
                  <c:v>263</c:v>
                </c:pt>
                <c:pt idx="2">
                  <c:v>221</c:v>
                </c:pt>
                <c:pt idx="3">
                  <c:v>275</c:v>
                </c:pt>
                <c:pt idx="4">
                  <c:v>301</c:v>
                </c:pt>
                <c:pt idx="5">
                  <c:v>324</c:v>
                </c:pt>
                <c:pt idx="6">
                  <c:v>337</c:v>
                </c:pt>
                <c:pt idx="7">
                  <c:v>328</c:v>
                </c:pt>
                <c:pt idx="8">
                  <c:v>337</c:v>
                </c:pt>
                <c:pt idx="9">
                  <c:v>300</c:v>
                </c:pt>
                <c:pt idx="10">
                  <c:v>325</c:v>
                </c:pt>
                <c:pt idx="11">
                  <c:v>314</c:v>
                </c:pt>
              </c:numCache>
            </c:numRef>
          </c:val>
        </c:ser>
        <c:marker val="1"/>
        <c:axId val="99473664"/>
        <c:axId val="99487744"/>
      </c:lineChart>
      <c:catAx>
        <c:axId val="99473664"/>
        <c:scaling>
          <c:orientation val="minMax"/>
        </c:scaling>
        <c:axPos val="b"/>
        <c:numFmt formatCode="General" sourceLinked="1"/>
        <c:tickLblPos val="nextTo"/>
        <c:crossAx val="99487744"/>
        <c:crosses val="autoZero"/>
        <c:auto val="1"/>
        <c:lblAlgn val="ctr"/>
        <c:lblOffset val="100"/>
      </c:catAx>
      <c:valAx>
        <c:axId val="99487744"/>
        <c:scaling>
          <c:orientation val="minMax"/>
        </c:scaling>
        <c:axPos val="l"/>
        <c:majorGridlines/>
        <c:numFmt formatCode="General" sourceLinked="1"/>
        <c:tickLblPos val="nextTo"/>
        <c:crossAx val="994736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Разводы</c:v>
                </c:pt>
              </c:strCache>
            </c:strRef>
          </c:tx>
          <c:dLbls>
            <c:dLbl>
              <c:idx val="5"/>
              <c:layout>
                <c:manualLayout>
                  <c:x val="-2.9384550991335234E-3"/>
                  <c:y val="5.1141194567796464E-2"/>
                </c:manualLayout>
              </c:layout>
              <c:dLblPos val="b"/>
              <c:showVal val="1"/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b"/>
            <c:showVal val="1"/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128</c:v>
                </c:pt>
                <c:pt idx="1">
                  <c:v>71</c:v>
                </c:pt>
                <c:pt idx="2">
                  <c:v>58</c:v>
                </c:pt>
                <c:pt idx="3">
                  <c:v>73</c:v>
                </c:pt>
                <c:pt idx="4">
                  <c:v>83</c:v>
                </c:pt>
                <c:pt idx="5">
                  <c:v>130</c:v>
                </c:pt>
                <c:pt idx="6">
                  <c:v>93</c:v>
                </c:pt>
                <c:pt idx="7">
                  <c:v>67</c:v>
                </c:pt>
                <c:pt idx="8">
                  <c:v>98</c:v>
                </c:pt>
                <c:pt idx="9">
                  <c:v>106</c:v>
                </c:pt>
                <c:pt idx="10">
                  <c:v>101</c:v>
                </c:pt>
                <c:pt idx="11">
                  <c:v>102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Браки</c:v>
                </c:pt>
              </c:strCache>
            </c:strRef>
          </c:tx>
          <c:dLbls>
            <c:dLbl>
              <c:idx val="5"/>
              <c:layout>
                <c:manualLayout>
                  <c:x val="4.4076826487002892E-3"/>
                  <c:y val="-6.0882374485471992E-2"/>
                </c:manualLayout>
              </c:layout>
              <c:dLblPos val="t"/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152</c:v>
                </c:pt>
                <c:pt idx="1">
                  <c:v>98</c:v>
                </c:pt>
                <c:pt idx="2">
                  <c:v>121</c:v>
                </c:pt>
                <c:pt idx="3">
                  <c:v>123</c:v>
                </c:pt>
                <c:pt idx="4">
                  <c:v>112</c:v>
                </c:pt>
                <c:pt idx="5">
                  <c:v>102</c:v>
                </c:pt>
                <c:pt idx="6">
                  <c:v>105</c:v>
                </c:pt>
                <c:pt idx="7">
                  <c:v>97</c:v>
                </c:pt>
                <c:pt idx="8">
                  <c:v>241</c:v>
                </c:pt>
                <c:pt idx="9">
                  <c:v>241</c:v>
                </c:pt>
                <c:pt idx="10">
                  <c:v>197</c:v>
                </c:pt>
                <c:pt idx="11">
                  <c:v>211</c:v>
                </c:pt>
              </c:numCache>
            </c:numRef>
          </c:val>
        </c:ser>
        <c:marker val="1"/>
        <c:axId val="99538432"/>
        <c:axId val="99539968"/>
      </c:lineChart>
      <c:catAx>
        <c:axId val="99538432"/>
        <c:scaling>
          <c:orientation val="minMax"/>
        </c:scaling>
        <c:axPos val="b"/>
        <c:numFmt formatCode="General" sourceLinked="1"/>
        <c:tickLblPos val="nextTo"/>
        <c:crossAx val="99539968"/>
        <c:crosses val="autoZero"/>
        <c:auto val="1"/>
        <c:lblAlgn val="ctr"/>
        <c:lblOffset val="100"/>
      </c:catAx>
      <c:valAx>
        <c:axId val="99539968"/>
        <c:scaling>
          <c:orientation val="minMax"/>
        </c:scaling>
        <c:axPos val="l"/>
        <c:majorGridlines/>
        <c:numFmt formatCode="General" sourceLinked="1"/>
        <c:tickLblPos val="nextTo"/>
        <c:crossAx val="995384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4BA18-E75B-420F-906B-90BFF17EC932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797AE-C7FC-4DBE-BFFC-84B654C70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315356" cy="714380"/>
          </a:xfrm>
        </p:spPr>
        <p:txBody>
          <a:bodyPr>
            <a:normAutofit fontScale="90000"/>
          </a:bodyPr>
          <a:lstStyle/>
          <a:p>
            <a:r>
              <a:rPr lang="ru-RU" sz="2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 «Цильнинский район» </a:t>
            </a:r>
            <a:br>
              <a:rPr lang="ru-RU" sz="2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2014 г.</a:t>
            </a:r>
            <a:endParaRPr lang="ru-RU" sz="3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000240"/>
            <a:ext cx="6400800" cy="221457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ДЕМОГРАФИЧЕСКИЕ </a:t>
            </a:r>
            <a:endParaRPr lang="en-US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6789" y="3500438"/>
            <a:ext cx="4057211" cy="2701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0"/>
            <a:ext cx="85725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Изменение коэффициента рождаемости  и числа родившихся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 динамике лет по МО «Цильнинский район»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714356"/>
          <a:ext cx="8501122" cy="2349279"/>
        </p:xfrm>
        <a:graphic>
          <a:graphicData uri="http://schemas.openxmlformats.org/drawingml/2006/table">
            <a:tbl>
              <a:tblPr/>
              <a:tblGrid>
                <a:gridCol w="1466979"/>
                <a:gridCol w="562330"/>
                <a:gridCol w="633351"/>
                <a:gridCol w="697979"/>
                <a:gridCol w="633351"/>
                <a:gridCol w="685053"/>
                <a:gridCol w="736756"/>
                <a:gridCol w="646276"/>
                <a:gridCol w="672127"/>
                <a:gridCol w="883460"/>
                <a:gridCol w="883460"/>
              </a:tblGrid>
              <a:tr h="413799">
                <a:tc>
                  <a:txBody>
                    <a:bodyPr/>
                    <a:lstStyle/>
                    <a:p>
                      <a:pPr algn="ctr" rtl="0"/>
                      <a:r>
                        <a:rPr lang="ru-RU" sz="1400" b="1" dirty="0"/>
                        <a:t>Наименование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/>
                        <a:t>2005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/>
                        <a:t>2006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2007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2008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/>
                        <a:t>2009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/>
                        <a:t>2010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/>
                        <a:t>2011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/>
                        <a:t>2012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 smtClean="0"/>
                        <a:t>2013</a:t>
                      </a:r>
                      <a:endParaRPr lang="ru-RU" sz="16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 smtClean="0"/>
                        <a:t>2014</a:t>
                      </a:r>
                      <a:endParaRPr lang="ru-RU" sz="16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799">
                <a:tc>
                  <a:txBody>
                    <a:bodyPr/>
                    <a:lstStyle/>
                    <a:p>
                      <a:pPr algn="ctr" rtl="0"/>
                      <a:r>
                        <a:rPr lang="ru-RU" sz="1400" b="1" dirty="0" smtClean="0"/>
                        <a:t>Число родившихся (чел.)</a:t>
                      </a:r>
                      <a:endParaRPr lang="ru-RU" sz="14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221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275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301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327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335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329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336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300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325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314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354">
                <a:tc>
                  <a:txBody>
                    <a:bodyPr/>
                    <a:lstStyle/>
                    <a:p>
                      <a:pPr algn="ctr" rtl="0"/>
                      <a:r>
                        <a:rPr lang="ru-RU" sz="1400" b="1" dirty="0"/>
                        <a:t>Коэффициент рождаемости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7,8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9,8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10,7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11,7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12,1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11,9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12,3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11,1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12,2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11,9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162">
                <a:tc>
                  <a:txBody>
                    <a:bodyPr/>
                    <a:lstStyle/>
                    <a:p>
                      <a:pPr algn="l" rtl="0"/>
                      <a:r>
                        <a:rPr lang="ru-RU" sz="1400" b="1" dirty="0" err="1" smtClean="0"/>
                        <a:t>Среднеобластной</a:t>
                      </a:r>
                      <a:r>
                        <a:rPr lang="ru-RU" sz="1400" b="1" dirty="0" smtClean="0"/>
                        <a:t> коэффициент рождаемости</a:t>
                      </a:r>
                      <a:endParaRPr lang="ru-RU" sz="14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7,8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9,8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10,7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11,7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11,9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11,9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12,3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11,1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12,0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11,9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5720" y="3143248"/>
            <a:ext cx="85725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Изменение коэффициента смертности и числа умерших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 динамике лет по МО «Цильнинский район»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3786190"/>
          <a:ext cx="8643997" cy="2042160"/>
        </p:xfrm>
        <a:graphic>
          <a:graphicData uri="http://schemas.openxmlformats.org/drawingml/2006/table">
            <a:tbl>
              <a:tblPr/>
              <a:tblGrid>
                <a:gridCol w="1571636"/>
                <a:gridCol w="571504"/>
                <a:gridCol w="571504"/>
                <a:gridCol w="714380"/>
                <a:gridCol w="642942"/>
                <a:gridCol w="714380"/>
                <a:gridCol w="714380"/>
                <a:gridCol w="642942"/>
                <a:gridCol w="714380"/>
                <a:gridCol w="928694"/>
                <a:gridCol w="857255"/>
              </a:tblGrid>
              <a:tr h="240427">
                <a:tc>
                  <a:txBody>
                    <a:bodyPr/>
                    <a:lstStyle/>
                    <a:p>
                      <a:pPr algn="ctr" rtl="0"/>
                      <a:r>
                        <a:rPr lang="ru-RU" sz="1400" b="1" dirty="0"/>
                        <a:t>Наименование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2005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2006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2007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2008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2009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2010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2011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/>
                        <a:t>2012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 smtClean="0"/>
                        <a:t>2013</a:t>
                      </a:r>
                      <a:endParaRPr lang="ru-RU" sz="16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600" b="1" dirty="0" smtClean="0"/>
                        <a:t>2014</a:t>
                      </a:r>
                      <a:endParaRPr lang="ru-RU" sz="16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427">
                <a:tc>
                  <a:txBody>
                    <a:bodyPr/>
                    <a:lstStyle/>
                    <a:p>
                      <a:pPr algn="ctr" rtl="0"/>
                      <a:r>
                        <a:rPr lang="ru-RU" sz="1400" b="1" dirty="0" smtClean="0"/>
                        <a:t>Число умерших (чел.)</a:t>
                      </a:r>
                      <a:endParaRPr lang="ru-RU" sz="14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478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476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446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429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452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446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378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406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401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419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229">
                <a:tc>
                  <a:txBody>
                    <a:bodyPr/>
                    <a:lstStyle/>
                    <a:p>
                      <a:pPr algn="ctr" rtl="0"/>
                      <a:r>
                        <a:rPr lang="ru-RU" sz="1400" b="1" dirty="0"/>
                        <a:t>Коэффициент смертности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16,9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16,9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15,9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15,4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16,3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16,2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13,8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/>
                        <a:t>14,95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15,1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15,9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87">
                <a:tc>
                  <a:txBody>
                    <a:bodyPr/>
                    <a:lstStyle/>
                    <a:p>
                      <a:pPr algn="ctr" rtl="0"/>
                      <a:r>
                        <a:rPr lang="ru-RU" sz="1400" b="1" dirty="0" err="1" smtClean="0"/>
                        <a:t>Среднеобластной</a:t>
                      </a:r>
                      <a:r>
                        <a:rPr lang="ru-RU" sz="1400" b="1" baseline="0" dirty="0" smtClean="0"/>
                        <a:t>  ко</a:t>
                      </a:r>
                      <a:r>
                        <a:rPr lang="ru-RU" sz="1400" b="1" dirty="0" smtClean="0"/>
                        <a:t>эффициент смертности</a:t>
                      </a:r>
                      <a:endParaRPr lang="ru-RU" sz="1400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16,9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16,9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15,9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15,4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16,1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16,2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13,8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15,0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15,0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sz="1800" dirty="0" smtClean="0"/>
                        <a:t>14,6</a:t>
                      </a:r>
                      <a:endParaRPr lang="ru-RU" sz="1800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428604"/>
            <a:ext cx="85725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Сведения о рождении и смерти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 МО «</a:t>
            </a: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Цильнннский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район» за январь 2014 г. и 2015 г.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571612"/>
          <a:ext cx="8643998" cy="3855720"/>
        </p:xfrm>
        <a:graphic>
          <a:graphicData uri="http://schemas.openxmlformats.org/drawingml/2006/table">
            <a:tbl>
              <a:tblPr/>
              <a:tblGrid>
                <a:gridCol w="374084"/>
                <a:gridCol w="2672023"/>
                <a:gridCol w="1002009"/>
                <a:gridCol w="988649"/>
                <a:gridCol w="814968"/>
                <a:gridCol w="975289"/>
                <a:gridCol w="1015369"/>
                <a:gridCol w="801607"/>
              </a:tblGrid>
              <a:tr h="22583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Поселение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143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Рождение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9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Откл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714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Смерть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Откл.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3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Большенагаткинское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б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-12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Алгашинское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+3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+1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Елховоозерское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+1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+2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Новоникулинское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7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Цильнинское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+1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+5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Анненковское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+1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Тимерсянское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+2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Мокробугурнинское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_1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Итого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+3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37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-3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428604"/>
            <a:ext cx="85725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Сведения о браках и разводах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по МО «Цильнинский район» за январь 2014 г. и 2015 г.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357298"/>
          <a:ext cx="8429685" cy="3855720"/>
        </p:xfrm>
        <a:graphic>
          <a:graphicData uri="http://schemas.openxmlformats.org/drawingml/2006/table">
            <a:tbl>
              <a:tblPr/>
              <a:tblGrid>
                <a:gridCol w="364809"/>
                <a:gridCol w="2605775"/>
                <a:gridCol w="977166"/>
                <a:gridCol w="964137"/>
                <a:gridCol w="794762"/>
                <a:gridCol w="951108"/>
                <a:gridCol w="990195"/>
                <a:gridCol w="781733"/>
              </a:tblGrid>
              <a:tr h="26381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23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Поселение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667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Брак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9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Откл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00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Развод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Откл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81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2015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Большенагаткинское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Апгашинское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Епховоозерское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Новоникулинское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+1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4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Цильнинское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66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Анненковское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Times New Roman"/>
                        </a:rPr>
                        <a:t>Тимерсянское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3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Times New Roman"/>
                          <a:ea typeface="Times New Roman"/>
                        </a:rPr>
                        <a:t>Мокробугурнинское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</a:endParaRP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Итого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28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-1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+4</a:t>
                      </a:r>
                    </a:p>
                  </a:txBody>
                  <a:tcPr marL="25125" marR="25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571480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Браки и разводы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1285860"/>
          <a:ext cx="8858312" cy="3923695"/>
        </p:xfrm>
        <a:graphic>
          <a:graphicData uri="http://schemas.openxmlformats.org/drawingml/2006/table">
            <a:tbl>
              <a:tblPr/>
              <a:tblGrid>
                <a:gridCol w="1714512"/>
                <a:gridCol w="642942"/>
                <a:gridCol w="571504"/>
                <a:gridCol w="571504"/>
                <a:gridCol w="571504"/>
                <a:gridCol w="642941"/>
                <a:gridCol w="571504"/>
                <a:gridCol w="571504"/>
                <a:gridCol w="571504"/>
                <a:gridCol w="571504"/>
                <a:gridCol w="571504"/>
                <a:gridCol w="625990"/>
                <a:gridCol w="659895"/>
              </a:tblGrid>
              <a:tr h="4618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2003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2004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2005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2006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2007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4398" marR="4398" marT="4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9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Число браков</a:t>
                      </a:r>
                    </a:p>
                  </a:txBody>
                  <a:tcPr marL="4398" marR="4398" marT="43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dirty="0"/>
                        <a:t>152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98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121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123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112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102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105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97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241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241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197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211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9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Число разводов</a:t>
                      </a:r>
                    </a:p>
                  </a:txBody>
                  <a:tcPr marL="4398" marR="4398" marT="43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128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71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58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75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83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130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93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67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98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dirty="0"/>
                        <a:t>106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101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102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Коэффициент брачности</a:t>
                      </a:r>
                    </a:p>
                  </a:txBody>
                  <a:tcPr marL="4398" marR="4398" marT="43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5,3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3,4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4,3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4,0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3,7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3,8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3,5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8,8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dirty="0"/>
                        <a:t>8,9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dirty="0"/>
                        <a:t>7,4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8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99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Областной коэффициент брачности</a:t>
                      </a:r>
                    </a:p>
                  </a:txBody>
                  <a:tcPr marL="4398" marR="4398" marT="43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7,0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6,2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6,9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7,4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8,4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7,9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8,0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8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8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8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8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х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24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Коэффициент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разводимости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398" marR="4398" marT="43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4,5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2,5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2,0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2,9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3,0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4,7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3,3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2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3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3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3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3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99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Областной коэффициент 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разводимости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398" marR="4398" marT="43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5,8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4,2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4,1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4,9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5,4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>5,4</a:t>
                      </a:r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4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4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4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dirty="0" smtClean="0"/>
                        <a:t>5</a:t>
                      </a:r>
                      <a:r>
                        <a:rPr lang="ru-RU" dirty="0" smtClean="0"/>
                        <a:t>,</a:t>
                      </a: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dirty="0" err="1"/>
                        <a:t>х</a:t>
                      </a:r>
                      <a:endParaRPr lang="ru-RU" dirty="0"/>
                    </a:p>
                  </a:txBody>
                  <a:tcPr marL="66675" marR="66675" marT="66675" marB="6667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7158" y="1214422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Миграция населения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2000240"/>
          <a:ext cx="8501125" cy="2428891"/>
        </p:xfrm>
        <a:graphic>
          <a:graphicData uri="http://schemas.openxmlformats.org/drawingml/2006/table">
            <a:tbl>
              <a:tblPr/>
              <a:tblGrid>
                <a:gridCol w="1357322"/>
                <a:gridCol w="642942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571504"/>
                <a:gridCol w="630734"/>
                <a:gridCol w="726591"/>
              </a:tblGrid>
              <a:tr h="545371"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  <a:p>
                      <a:pPr lvl="0" algn="ctr" rtl="0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(I-XI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196"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Число прибывших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617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196"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Число выбывших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456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344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281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273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592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693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725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668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128"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Миграцион-ный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прирост (+,-)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254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-89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-27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-10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-271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-409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-266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-176</a:t>
                      </a:r>
                    </a:p>
                  </a:txBody>
                  <a:tcPr marL="6724" marR="6724" marT="67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571480"/>
          <a:ext cx="8572560" cy="5398008"/>
        </p:xfrm>
        <a:graphic>
          <a:graphicData uri="http://schemas.openxmlformats.org/drawingml/2006/table">
            <a:tbl>
              <a:tblPr/>
              <a:tblGrid>
                <a:gridCol w="2066462"/>
                <a:gridCol w="590518"/>
                <a:gridCol w="590518"/>
                <a:gridCol w="590518"/>
                <a:gridCol w="590518"/>
                <a:gridCol w="572126"/>
                <a:gridCol w="642942"/>
                <a:gridCol w="571504"/>
                <a:gridCol w="571504"/>
                <a:gridCol w="857256"/>
                <a:gridCol w="928694"/>
              </a:tblGrid>
              <a:tr h="3254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Муниципальный район, городской округ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Наибольшее значение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Все население, тыс. чел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2014, % от наиб. значения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Рейтинг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тыс.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чел.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1989 год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2002 год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2011 год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2012 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1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4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г.Ульяновск (всего),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693,1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1996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641,7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657,5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637,2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638,1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639,5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92,3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г.Димитровград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134,1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1998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123,1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130,9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122,3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121,5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118,5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88,4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г. Новоульяновск (город)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1999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15,4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19,3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105,5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Базарносызганский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13,4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9,8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9,5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9,2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38,7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Барышский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56,5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50,3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43,9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42,9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42,3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41,6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56,9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Вешкаймский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19,7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18,7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18,3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49,7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Инзенский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66,3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44,3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40,1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32,4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31,7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47,8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Карсунский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57,3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29,3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24,1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23,6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41,2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Кузоватовский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29,7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21,8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21,3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20,9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49,5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Майнский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46,6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30,6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24,7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53,0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Мелекесский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53,7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40,3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36,2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35,9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66,9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Николаевский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48,1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34,3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30,3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27,1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26,5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25,4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52,8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Новомалыклинский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район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30,6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14,9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14,8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48,4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Новоспасский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21,9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21,7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85,8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Павловский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14,4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14,1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60,8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Радищевский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21,3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16,0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13,8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13,4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61,5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Сенгилеевский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26,3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23,1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70,5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Старокулаткинский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25,8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1970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14,7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14,2</a:t>
                      </a:r>
                      <a:r>
                        <a:rPr lang="ru-RU" sz="11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13,6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13,2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51,2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Старомайнский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17,8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17,6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17,4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51,8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Сурский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49,6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26,1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18,5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36,5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Тереньгульский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32,2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22,1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18,5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18,3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18,1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56,2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Ульяновский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46,8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54,7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58,4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36,7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36,7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36,7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78,4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Цильнинский район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42,1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1959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31,2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27,5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26,4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62,7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57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Чердаклинский район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44,4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2001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41,2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43,9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41,4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41,8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42,3</a:t>
                      </a: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42,7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95,5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229" marR="462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42852"/>
            <a:ext cx="8858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Демографическая ситуация в муниципальных образованиях 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Ульяновской области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0" y="714356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14348" y="214290"/>
            <a:ext cx="76438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Динамика уменьшения численности постоянного населения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 период с 2009 года по 2014 год (%)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14348" y="214290"/>
            <a:ext cx="7643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Коэффициент смертности в динамике лет по районам области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714356"/>
          <a:ext cx="8643999" cy="4988356"/>
        </p:xfrm>
        <a:graphic>
          <a:graphicData uri="http://schemas.openxmlformats.org/drawingml/2006/table">
            <a:tbl>
              <a:tblPr/>
              <a:tblGrid>
                <a:gridCol w="1191183"/>
                <a:gridCol w="752326"/>
                <a:gridCol w="501963"/>
                <a:gridCol w="648799"/>
                <a:gridCol w="479278"/>
                <a:gridCol w="758430"/>
                <a:gridCol w="525805"/>
                <a:gridCol w="801738"/>
                <a:gridCol w="555584"/>
                <a:gridCol w="714380"/>
                <a:gridCol w="500066"/>
                <a:gridCol w="685426"/>
                <a:gridCol w="529021"/>
              </a:tblGrid>
              <a:tr h="14983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Наименование района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2009г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2010г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2011г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2012г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2013г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Calibri"/>
                          <a:ea typeface="Calibri"/>
                          <a:cs typeface="Times New Roman"/>
                        </a:rPr>
                        <a:t>9 мес.2014г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Коэфф-т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смертности (на 1000 на населения)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Рейтин-говое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место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Коэфф-т смертности (на 1000 населения)</a:t>
                      </a:r>
                      <a:endParaRPr lang="ru-RU" sz="1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Рейтин-говое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место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Коэфф-т смертности (на 1000 населения)</a:t>
                      </a:r>
                      <a:endParaRPr lang="ru-RU" sz="1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Рейтин-говое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место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Коэфф-т смертности (на 1000 населения)</a:t>
                      </a:r>
                      <a:endParaRPr lang="ru-RU" sz="10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Рейтин-говое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место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Коэфф-т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смертности (на 1000 населения)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Рейтин-говое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место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Коэфф</a:t>
                      </a:r>
                      <a:r>
                        <a:rPr lang="en-US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-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т</a:t>
                      </a:r>
                      <a:r>
                        <a:rPr lang="en-US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мертности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(на 1000 </a:t>
                      </a: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населе-ния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Рейтин-говое</a:t>
                      </a: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0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место</a:t>
                      </a:r>
                      <a:endParaRPr lang="ru-RU" sz="10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Базарносызганский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20,8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Барышский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18,5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Вешкаймский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20,0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Инзенский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19,3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Карсунский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24,1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20,4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Кузоватовский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20,4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Майнский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18,7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Мелекесский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17,9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Николаевский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17,0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Новомалыклинский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21,9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Новоспасский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15,8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Павловский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17,9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Радищевский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14,7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Сенгилеевский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19,2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Старокулаткинский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23,6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Старомайнский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17,2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Сурский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21,3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17,8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20,5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19,7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Тереньгульский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18,1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15,7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14,2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Ульяновский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12,1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14,4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13,6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Цильнинский </a:t>
                      </a:r>
                      <a:endParaRPr lang="ru-RU" sz="1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16,3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16,2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13,8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15,0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15,1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16,0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149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Чердаклинский</a:t>
                      </a:r>
                      <a:endParaRPr lang="ru-RU" sz="1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15,6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16,3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14,2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13,6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13,9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726" marR="7726" marT="7726" marB="772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357166"/>
          <a:ext cx="8643997" cy="5738396"/>
        </p:xfrm>
        <a:graphic>
          <a:graphicData uri="http://schemas.openxmlformats.org/drawingml/2006/table">
            <a:tbl>
              <a:tblPr/>
              <a:tblGrid>
                <a:gridCol w="1318576"/>
                <a:gridCol w="579316"/>
                <a:gridCol w="531000"/>
                <a:gridCol w="642942"/>
                <a:gridCol w="571504"/>
                <a:gridCol w="595288"/>
                <a:gridCol w="547720"/>
                <a:gridCol w="683942"/>
                <a:gridCol w="673380"/>
                <a:gridCol w="714380"/>
                <a:gridCol w="642942"/>
                <a:gridCol w="571504"/>
                <a:gridCol w="571503"/>
              </a:tblGrid>
              <a:tr h="14753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Наименование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района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2009г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2010г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2011г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2012г 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2013г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 мес.2014г</a:t>
                      </a:r>
                      <a:endParaRPr lang="ru-RU" sz="1100" b="1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Коэфф-т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рождае-мости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(на 1000 на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насе-ления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Рейтин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-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говое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место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Коэфф-т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рождае-мости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(на 1000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населе-ния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Рейтин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-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говое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место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Коэфф-т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рождае-мости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(на 1000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населе-ния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Рейтин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-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говое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место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Коэфф-т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рождае-мости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(на 1000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населе-ния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Рейтин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-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говое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место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Коэфф-т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рождае-мости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(на 1000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населения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Рейтин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-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говое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место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Коэфф-т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рождае-мости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(на 1000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населе-ния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)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Рейтин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-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говое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место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Базарносызганский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6,7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Барышский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16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Вешкаймский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11,6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Инзенский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16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Карсунский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0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11,5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Кузоватовский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Майнский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Мелекесский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Николаевский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15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Новомалыклинский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16,4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Новоспасский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Павловский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0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Радищевский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Сенгилеевский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0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Старокулаткинский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6,8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Старомайнский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0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Сурский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9,4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Тереньгульский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11,2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11,4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Ульяновский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12,6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13,7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Цильнинский</a:t>
                      </a:r>
                      <a:endParaRPr lang="ru-RU" sz="1000" b="1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11,9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4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2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9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4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Чердаклинский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12,0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5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11,7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3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7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12,8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Lucida Sans Unicode"/>
                          <a:cs typeface="Tahoma"/>
                        </a:rPr>
                        <a:t>8</a:t>
                      </a: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Lucida Sans Unicode"/>
                        <a:cs typeface="Tahoma"/>
                      </a:endParaRPr>
                    </a:p>
                  </a:txBody>
                  <a:tcPr marL="22706" marR="22706" marT="22706" marB="227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5720" y="0"/>
            <a:ext cx="8572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Коэффициент  рождаемости  в динамике лет по районам области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714356"/>
          <a:ext cx="914400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357166"/>
            <a:ext cx="8572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Возрастной состав населения в 2014 году (%)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42844" y="642918"/>
          <a:ext cx="864399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Демографические показатели в разрезе лет по родившимся и умершим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42844" y="642918"/>
          <a:ext cx="864399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Демографические показатели в разрезе лет по бракам и разводам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5720" y="571480"/>
            <a:ext cx="85725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Сравнительные показатели  отчетных данных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органов ЗАГС и </a:t>
            </a: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статотчётности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за 2014 г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357298"/>
          <a:ext cx="8429685" cy="4363976"/>
        </p:xfrm>
        <a:graphic>
          <a:graphicData uri="http://schemas.openxmlformats.org/drawingml/2006/table">
            <a:tbl>
              <a:tblPr/>
              <a:tblGrid>
                <a:gridCol w="3105673"/>
                <a:gridCol w="1317971"/>
                <a:gridCol w="1381661"/>
                <a:gridCol w="1381661"/>
                <a:gridCol w="1242719"/>
              </a:tblGrid>
              <a:tr h="262250">
                <a:tc rowSpan="2">
                  <a:txBody>
                    <a:bodyPr/>
                    <a:lstStyle/>
                    <a:p>
                      <a:pPr algn="ctr" rtl="0"/>
                      <a:r>
                        <a:rPr lang="ru-RU" b="1" dirty="0" err="1"/>
                        <a:t>Наменование</a:t>
                      </a:r>
                      <a:endParaRPr lang="ru-RU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ru-RU" b="1"/>
                        <a:t>Родилось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ru-RU" b="1" dirty="0"/>
                        <a:t>Умерло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7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/>
                        <a:t>По данным ЗАГс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/>
                        <a:t>По данным статистики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/>
                        <a:t>По данным ЗАГс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 dirty="0"/>
                        <a:t>По данным статистики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88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“Большенгаткинское с/п”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84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115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102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114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0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“Алгашинское с/п”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0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“Елховоозерское с/п”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0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“Новоникулинское с/п”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0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“Цильнинское г/п”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68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94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0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“Анненковское с/п”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0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“Тимерсянское с/п”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88">
                <a:tc>
                  <a:txBody>
                    <a:bodyPr/>
                    <a:lstStyle/>
                    <a:p>
                      <a:pPr algn="l" rtl="0"/>
                      <a:r>
                        <a:rPr lang="ru-RU"/>
                        <a:t>МО “Мокробугурнинское с/п”</a:t>
                      </a: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39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0">
                <a:tc>
                  <a:txBody>
                    <a:bodyPr/>
                    <a:lstStyle/>
                    <a:p>
                      <a:pPr algn="l" rtl="0"/>
                      <a:r>
                        <a:rPr lang="ru-RU" b="1"/>
                        <a:t>Всего по району:</a:t>
                      </a:r>
                      <a:endParaRPr lang="ru-RU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 dirty="0" smtClean="0"/>
                        <a:t>203</a:t>
                      </a:r>
                      <a:endParaRPr lang="ru-RU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 dirty="0" smtClean="0"/>
                        <a:t>314</a:t>
                      </a:r>
                      <a:endParaRPr lang="ru-RU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 dirty="0" smtClean="0"/>
                        <a:t>401</a:t>
                      </a:r>
                      <a:endParaRPr lang="ru-RU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b="1" dirty="0" smtClean="0"/>
                        <a:t>419</a:t>
                      </a:r>
                      <a:endParaRPr lang="ru-RU" b="1" dirty="0"/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1770</Words>
  <Application>Microsoft Office PowerPoint</Application>
  <PresentationFormat>Экран (4:3)</PresentationFormat>
  <Paragraphs>1323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МО «Цильнинский район»  Итоги 2014 г.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МО «Цильнинский район»</dc:title>
  <dc:creator>user</dc:creator>
  <cp:lastModifiedBy>user</cp:lastModifiedBy>
  <cp:revision>81</cp:revision>
  <dcterms:created xsi:type="dcterms:W3CDTF">2014-01-17T13:12:29Z</dcterms:created>
  <dcterms:modified xsi:type="dcterms:W3CDTF">2015-02-06T10:19:08Z</dcterms:modified>
</cp:coreProperties>
</file>