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62" r:id="rId5"/>
    <p:sldId id="263" r:id="rId6"/>
    <p:sldId id="264" r:id="rId7"/>
    <p:sldId id="266" r:id="rId8"/>
    <p:sldId id="268" r:id="rId9"/>
    <p:sldId id="269" r:id="rId10"/>
    <p:sldId id="270" r:id="rId11"/>
    <p:sldId id="274" r:id="rId12"/>
    <p:sldId id="277" r:id="rId13"/>
    <p:sldId id="278" r:id="rId14"/>
    <p:sldId id="275" r:id="rId1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3" autoAdjust="0"/>
    <p:restoredTop sz="94660"/>
  </p:normalViewPr>
  <p:slideViewPr>
    <p:cSldViewPr>
      <p:cViewPr varScale="1">
        <p:scale>
          <a:sx n="87" d="100"/>
          <a:sy n="87" d="100"/>
        </p:scale>
        <p:origin x="127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79AD5-C16A-4524-A031-F670D74809EF}" type="datetimeFigureOut">
              <a:rPr lang="ru-RU" smtClean="0"/>
              <a:pPr/>
              <a:t>12.03.2020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99766-1318-42D0-8DE4-5AC5720F49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://www.73.rospotrebnadzor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BC11D5C6EBC456D63E24E955877729CB7C73664F0F49A972201457B059853FD80D0004C9E1FC609E7951093B0F910BD5A196557CB3C532DF3i5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consultantplus://offline/ref=686CF744FEE101548551FFA103825F7DD3F115C50AD6A8DDFF868BA7353DDF0AC87812B46C69171CC151035A67f1LF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76CDAB609181340087A74018153A310CC52FF85E726CEC037B74C62409C0AD1D1BA9AEB3DCCDF2FA69B23CB57116F169B4C4AD3A221EBB6DM8c9I" TargetMode="External"/><Relationship Id="rId2" Type="http://schemas.openxmlformats.org/officeDocument/2006/relationships/hyperlink" Target="consultantplus://offline/ref=76CDAB609181340087A74018153A310CC52FF85C7F64EC037B74C62409C0AD1D1BA9AEB7DEC5FEF13FE82CB13842F876B1DAB2383C1DMBc2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4509120"/>
            <a:ext cx="5038328" cy="180020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Начальник ОГКУ «Государственное юридическое бюро Ульяновской области имени И.И. Дмитриева»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Ильина Светлана Николаевна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zashchita-prav-potrebite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980728"/>
            <a:ext cx="7286644" cy="18331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85729"/>
            <a:ext cx="8784976" cy="50874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Гражданско-правовая ответственность за нарушение прав потребителей устанавливается в Законе «О защите прав потребителей».</a:t>
            </a:r>
          </a:p>
          <a:p>
            <a:pPr>
              <a:buNone/>
            </a:pPr>
            <a:r>
              <a:rPr lang="ru-RU" dirty="0" smtClean="0"/>
              <a:t>Статья 12 «Ответственность изготовителя, продавца за ненадлежащую информацию о товаре, услуге». </a:t>
            </a:r>
          </a:p>
          <a:p>
            <a:pPr>
              <a:buNone/>
            </a:pPr>
            <a:r>
              <a:rPr lang="ru-RU" dirty="0" smtClean="0"/>
              <a:t>Статья 13 «Ответственность изготовителя, продавца за нарушение прав потребителей».  </a:t>
            </a:r>
          </a:p>
          <a:p>
            <a:pPr>
              <a:buNone/>
            </a:pPr>
            <a:r>
              <a:rPr lang="ru-RU" dirty="0" smtClean="0"/>
              <a:t>Статья 14 «Имущественная ответственность за вред, причинённый вследствие недостатков товара».</a:t>
            </a:r>
          </a:p>
          <a:p>
            <a:pPr>
              <a:buNone/>
            </a:pPr>
            <a:r>
              <a:rPr lang="ru-RU" dirty="0" smtClean="0"/>
              <a:t>Статья 15 «Компенсация морального </a:t>
            </a:r>
          </a:p>
          <a:p>
            <a:pPr>
              <a:buNone/>
            </a:pPr>
            <a:r>
              <a:rPr lang="ru-RU" dirty="0" smtClean="0"/>
              <a:t>                   вреда».  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293096"/>
            <a:ext cx="1716782" cy="23812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Формы гражданско-правовой ответственности за нарушение прав потребителя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возмещение убытков;</a:t>
            </a:r>
          </a:p>
          <a:p>
            <a:r>
              <a:rPr lang="ru-RU" dirty="0" smtClean="0"/>
              <a:t>уплата неустойки;</a:t>
            </a:r>
          </a:p>
          <a:p>
            <a:r>
              <a:rPr lang="ru-RU" dirty="0" smtClean="0"/>
              <a:t>компенсация морального вреда;</a:t>
            </a:r>
          </a:p>
          <a:p>
            <a:r>
              <a:rPr lang="ru-RU" dirty="0" smtClean="0"/>
              <a:t>взыскание с контрагента потребителя двойной суммы задатка;</a:t>
            </a:r>
          </a:p>
          <a:p>
            <a:r>
              <a:rPr lang="ru-RU" dirty="0" smtClean="0"/>
              <a:t>ответственность за неисполнение денежного обязательства.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525" y="4005064"/>
            <a:ext cx="1819275" cy="2514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Органы, осуществляющие защиту прав потребителей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Управление </a:t>
            </a:r>
            <a:r>
              <a:rPr lang="ru-RU" dirty="0" err="1" smtClean="0"/>
              <a:t>Роспотребнадзора</a:t>
            </a:r>
            <a:r>
              <a:rPr lang="ru-RU" dirty="0" smtClean="0"/>
              <a:t> Ульяновской области</a:t>
            </a:r>
          </a:p>
          <a:p>
            <a:pPr marL="0" indent="0">
              <a:buNone/>
            </a:pPr>
            <a:r>
              <a:rPr lang="ru-RU" dirty="0" smtClean="0"/>
              <a:t>                           44-45-08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8-800-707-68-58</a:t>
            </a:r>
          </a:p>
          <a:p>
            <a:pPr marL="0" indent="0">
              <a:buNone/>
            </a:pPr>
            <a:r>
              <a:rPr lang="ru-RU" dirty="0" smtClean="0"/>
              <a:t>                           </a:t>
            </a:r>
            <a:r>
              <a:rPr lang="en-US" dirty="0" smtClean="0"/>
              <a:t>http:// </a:t>
            </a:r>
            <a:r>
              <a:rPr lang="en-US" dirty="0" smtClean="0">
                <a:hlinkClick r:id="rId2"/>
              </a:rPr>
              <a:t>www.73.rospotrebnadzor.ru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Адрес: г. Ульяновск, ул. Дмитрия Ульянова, 4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972" y="5157192"/>
            <a:ext cx="2857500" cy="13681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36912"/>
            <a:ext cx="24860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514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</a:rPr>
              <a:t>Государственное юридическое бюро Ульяновской области</a:t>
            </a:r>
            <a:endParaRPr lang="ru-RU" sz="3600" b="1" dirty="0">
              <a:solidFill>
                <a:srgbClr val="0070C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Отдел по защите прав потребителей</a:t>
            </a:r>
          </a:p>
          <a:p>
            <a:r>
              <a:rPr lang="ru-RU" dirty="0" smtClean="0"/>
              <a:t>                        49-63-13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97-55-22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8-800-100-13-84</a:t>
            </a:r>
          </a:p>
          <a:p>
            <a:pPr marL="0" indent="0">
              <a:buNone/>
            </a:pPr>
            <a:r>
              <a:rPr lang="ru-RU" dirty="0" smtClean="0"/>
              <a:t>Адрес: г. Ульяновск, ул. Гончарова, </a:t>
            </a:r>
            <a:r>
              <a:rPr lang="ru-RU" smtClean="0"/>
              <a:t>11 </a:t>
            </a:r>
            <a:r>
              <a:rPr lang="ru-RU" smtClean="0"/>
              <a:t>МФЦ (бывший </a:t>
            </a:r>
            <a:r>
              <a:rPr lang="ru-RU" dirty="0" smtClean="0"/>
              <a:t>Детский мир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Сайт: Претензия24.рф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880"/>
            <a:ext cx="2486025" cy="136815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509120"/>
            <a:ext cx="2880320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214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/>
              <a:t>Спасибо за внимание</a:t>
            </a:r>
          </a:p>
          <a:p>
            <a:pPr algn="ctr">
              <a:buNone/>
            </a:pPr>
            <a:endParaRPr lang="ru-RU" sz="6000" dirty="0"/>
          </a:p>
        </p:txBody>
      </p:sp>
      <p:pic>
        <p:nvPicPr>
          <p:cNvPr id="4" name="Рисунок 3" descr="ojigi-nek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2643182"/>
            <a:ext cx="3190875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76672"/>
            <a:ext cx="6480719" cy="4387626"/>
          </a:xfrm>
        </p:spPr>
      </p:pic>
    </p:spTree>
    <p:extLst>
      <p:ext uri="{BB962C8B-B14F-4D97-AF65-F5344CB8AC3E}">
        <p14:creationId xmlns:p14="http://schemas.microsoft.com/office/powerpoint/2010/main" val="2384221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Основные законы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Гражданский кодекс Российской Федерации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 «О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защите прав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потребителей»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продажи отдельных видов товаров,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товаров длительного пользования, на которые не распространяется требование покупателя о безвозмездном предоставлении ему на период ремонта или замены аналогичного товара,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непродовольственных товаров надлежащего качества, не подлежащих возврату или обмену на аналогичный товар других размера, формы, габарита, фасона, расцветки или комплектации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Постановление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Правительства Российской Федерации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10.11.2011  № 924 «Об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утверждении перечня технически сложных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товаров»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Постановление Пленума Верховного Суда Российской Федерации от 28.06.2012 № 17 «О рассмотрении судами гражданских дел по спорам о защите прав потребителей» 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8588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Правовые последствия продажи потребителю</a:t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600" dirty="0" smtClean="0">
                <a:solidFill>
                  <a:srgbClr val="0070C0"/>
                </a:solidFill>
              </a:rPr>
              <a:t>товаров с недостатками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500174"/>
            <a:ext cx="8229600" cy="4910982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4300" dirty="0" smtClean="0"/>
              <a:t>Потребитель может предъявить следующие требования в случае продажи ему товара ненадлежащего качества: </a:t>
            </a:r>
          </a:p>
          <a:p>
            <a:pPr algn="just">
              <a:buFontTx/>
              <a:buChar char="-"/>
            </a:pPr>
            <a:r>
              <a:rPr lang="ru-RU" sz="4300" dirty="0" smtClean="0"/>
              <a:t>замена на товар этой же марки;</a:t>
            </a:r>
            <a:endParaRPr lang="ru-RU" sz="4300" dirty="0"/>
          </a:p>
          <a:p>
            <a:pPr algn="just">
              <a:buFontTx/>
              <a:buChar char="-"/>
            </a:pPr>
            <a:r>
              <a:rPr lang="ru-RU" sz="4300" dirty="0" smtClean="0"/>
              <a:t>замена на такой же товар другой марки с соответствующим перерасчетом покупной цены;</a:t>
            </a:r>
          </a:p>
          <a:p>
            <a:pPr algn="just">
              <a:buFontTx/>
              <a:buChar char="-"/>
            </a:pPr>
            <a:r>
              <a:rPr lang="ru-RU" sz="4300" dirty="0" smtClean="0"/>
              <a:t>соразмерное уменьшение покупной цены;</a:t>
            </a:r>
          </a:p>
          <a:p>
            <a:pPr algn="just">
              <a:buFontTx/>
              <a:buChar char="-"/>
            </a:pPr>
            <a:r>
              <a:rPr lang="ru-RU" sz="4300" dirty="0" smtClean="0"/>
              <a:t>незамедлительное безвозмездное устранение недостатков товара или возмещение расходов на их исправление потребителем или третьим лицом;</a:t>
            </a:r>
          </a:p>
          <a:p>
            <a:pPr algn="just">
              <a:buFontTx/>
              <a:buChar char="-"/>
            </a:pPr>
            <a:r>
              <a:rPr lang="ru-RU" sz="4300" dirty="0" smtClean="0"/>
              <a:t>отказ от исполнения договора купли-продажи и возврата уплаченной за товар суммы.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35798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400" dirty="0" smtClean="0"/>
              <a:t>	</a:t>
            </a:r>
            <a:r>
              <a:rPr lang="ru-RU" sz="7400" dirty="0"/>
              <a:t>И</a:t>
            </a:r>
            <a:r>
              <a:rPr lang="ru-RU" sz="7400" dirty="0" smtClean="0"/>
              <a:t>з перечисленных требований потребитель вправе по своему выбору потребовать одно:</a:t>
            </a:r>
          </a:p>
          <a:p>
            <a:pPr>
              <a:buNone/>
            </a:pPr>
            <a:endParaRPr lang="ru-RU" sz="7400" dirty="0" smtClean="0"/>
          </a:p>
          <a:p>
            <a:r>
              <a:rPr lang="ru-RU" sz="5500" dirty="0" smtClean="0"/>
              <a:t> при отказе от исполнения договора купли-продажи и требования возврата уплаченной за товар суммы потребитель по требованию продавца и за его счет должен возвратить товар с недостатками;</a:t>
            </a:r>
          </a:p>
          <a:p>
            <a:r>
              <a:rPr lang="ru-RU" sz="5500" dirty="0" smtClean="0"/>
              <a:t> при предъявлении указанных требований потребитель вправе потребовать также полного возмещения убытков, причиненных ему вследствие продажи товара ненадлежащего качества. Данные требования подлежат удовлетворению в течение 10 дней со дня их предъявления;</a:t>
            </a:r>
            <a:endParaRPr lang="ru-RU" sz="5500" dirty="0" smtClean="0">
              <a:hlinkClick r:id="rId2"/>
            </a:endParaRPr>
          </a:p>
          <a:p>
            <a:r>
              <a:rPr lang="ru-RU" sz="5500" dirty="0" smtClean="0"/>
              <a:t>в отношении технически сложного товара потребитель в случае обнаружения в нем недостатков вправе отказаться от исполнения договора купли-продажи и потребовать возврата уплаченной за такой товар суммы либо предъявить требование о его замене на товар этой же марки или на такой же товар другой марки с соответствующим перерасчётом покупной цены в течение 15 дней со дня передачи потребителю такого товара. </a:t>
            </a:r>
            <a:endParaRPr lang="ru-RU" dirty="0" smtClean="0">
              <a:hlinkClick r:id="rId2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7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По истечении этого срока указанные требования подлежат удовлетворению в одном из следующих случаев:</a:t>
            </a:r>
          </a:p>
          <a:p>
            <a:pPr algn="just"/>
            <a:r>
              <a:rPr lang="ru-RU" dirty="0" smtClean="0"/>
              <a:t>обнаружение существенного недостатка товара;</a:t>
            </a:r>
          </a:p>
          <a:p>
            <a:pPr algn="just"/>
            <a:r>
              <a:rPr lang="ru-RU" dirty="0" smtClean="0"/>
              <a:t>нарушение установленных сроков устранения недостатков товара;</a:t>
            </a:r>
            <a:endParaRPr lang="ru-RU" dirty="0" smtClean="0">
              <a:hlinkClick r:id="rId2"/>
            </a:endParaRPr>
          </a:p>
          <a:p>
            <a:pPr algn="just"/>
            <a:r>
              <a:rPr lang="ru-RU" dirty="0" smtClean="0"/>
              <a:t>невозможность использования товара в течение гарантийного срока в совокупности более чем тридцать дней вследствие неоднократного устранения его различных недостатков.</a:t>
            </a:r>
          </a:p>
          <a:p>
            <a:pPr algn="just"/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513" y="4941168"/>
            <a:ext cx="2914650" cy="15716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600" b="1" dirty="0" smtClean="0">
                <a:solidFill>
                  <a:srgbClr val="0070C0"/>
                </a:solidFill>
              </a:rPr>
              <a:t>Особенности обмена товара </a:t>
            </a:r>
            <a:br>
              <a:rPr lang="ru-RU" sz="3600" b="1" dirty="0" smtClean="0">
                <a:solidFill>
                  <a:srgbClr val="0070C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надлежащего качества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612"/>
            <a:ext cx="8786874" cy="51435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       Для реализации данного права законодатель выделяет следующие </a:t>
            </a:r>
            <a:r>
              <a:rPr lang="ru-RU" b="1" dirty="0" smtClean="0"/>
              <a:t>особенности порядка обмена товара надлежащего качества.</a:t>
            </a:r>
          </a:p>
          <a:p>
            <a:pPr marL="0" indent="0">
              <a:buNone/>
            </a:pPr>
            <a:r>
              <a:rPr lang="ru-RU" dirty="0" smtClean="0"/>
              <a:t>       Данное право потребителя распространяется только в отношении непродовольственных товаров. Однако здесь есть исключение: товары, включенные в специальный Перечень, утверждённый постановлением Правительства Российской Федерации от 19.01.1998 № 55, на которые данное право потребителя не распространяется.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К таким товарам относятся в частности,</a:t>
            </a:r>
            <a:r>
              <a:rPr lang="ru-RU" dirty="0"/>
              <a:t> </a:t>
            </a:r>
            <a:r>
              <a:rPr lang="ru-RU" dirty="0" smtClean="0"/>
              <a:t>лекарственные препараты, предметы личной гигиены, парфюмерно-косметические товары, мебель и другие товары.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Виды юридической ответственности за нарушение прав потребителей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В законодательстве предусмотрены следующие виды ответственности за нарушение прав потребителей:</a:t>
            </a:r>
            <a:endParaRPr lang="ru-RU" sz="2800" b="1" dirty="0" smtClean="0"/>
          </a:p>
          <a:p>
            <a:pPr marL="0" indent="0">
              <a:buNone/>
            </a:pPr>
            <a:r>
              <a:rPr lang="ru-RU" dirty="0" smtClean="0"/>
              <a:t>1) гражданско-правовая;</a:t>
            </a:r>
          </a:p>
          <a:p>
            <a:pPr marL="0" indent="0">
              <a:buNone/>
            </a:pPr>
            <a:r>
              <a:rPr lang="ru-RU" dirty="0" smtClean="0"/>
              <a:t>2) административная;</a:t>
            </a:r>
          </a:p>
          <a:p>
            <a:pPr marL="0" indent="0">
              <a:buNone/>
            </a:pPr>
            <a:r>
              <a:rPr lang="ru-RU" dirty="0" smtClean="0"/>
              <a:t>3) уголовная.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846881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57166"/>
            <a:ext cx="8568952" cy="5768997"/>
          </a:xfrm>
        </p:spPr>
        <p:txBody>
          <a:bodyPr>
            <a:normAutofit/>
          </a:bodyPr>
          <a:lstStyle/>
          <a:p>
            <a:r>
              <a:rPr lang="ru-RU" dirty="0" smtClean="0"/>
              <a:t>Положения об административной ответственности за нарушения прав потребителей определены в главе 14 Кодекса Российской Федерации об административных правонарушениях.</a:t>
            </a:r>
            <a:endParaRPr lang="ru-RU" dirty="0" smtClean="0">
              <a:hlinkClick r:id="rId2"/>
            </a:endParaRPr>
          </a:p>
          <a:p>
            <a:r>
              <a:rPr lang="ru-RU" dirty="0" smtClean="0"/>
              <a:t>Уголовная ответственность наступает за совершение деяния, содержащего все признаки состава преступления, предусмотренного Уголовным кодексом Российской Федерации.</a:t>
            </a:r>
            <a:endParaRPr lang="ru-RU" dirty="0" smtClean="0">
              <a:hlinkClick r:id="rId3"/>
            </a:endParaRP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941168"/>
            <a:ext cx="2676525" cy="17049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377</Words>
  <Application>Microsoft Office PowerPoint</Application>
  <PresentationFormat>Экран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Тема Office</vt:lpstr>
      <vt:lpstr>Начальник ОГКУ «Государственное юридическое бюро Ульяновской области имени И.И. Дмитриева» Ильина Светлана Николаевна</vt:lpstr>
      <vt:lpstr>Презентация PowerPoint</vt:lpstr>
      <vt:lpstr>Основные законы</vt:lpstr>
      <vt:lpstr>Правовые последствия продажи потребителю товаров с недостатками</vt:lpstr>
      <vt:lpstr>Презентация PowerPoint</vt:lpstr>
      <vt:lpstr>Презентация PowerPoint</vt:lpstr>
      <vt:lpstr> Особенности обмена товара  надлежащего качества </vt:lpstr>
      <vt:lpstr>Виды юридической ответственности за нарушение прав потребителей </vt:lpstr>
      <vt:lpstr>Презентация PowerPoint</vt:lpstr>
      <vt:lpstr>Презентация PowerPoint</vt:lpstr>
      <vt:lpstr>Формы гражданско-правовой ответственности за нарушение прав потребителя </vt:lpstr>
      <vt:lpstr>Органы, осуществляющие защиту прав потребителей</vt:lpstr>
      <vt:lpstr>Государственное юридическое бюро Ульяновской области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Защита Прав Потребителей</dc:title>
  <dc:creator>12</dc:creator>
  <cp:lastModifiedBy>YlinaSN</cp:lastModifiedBy>
  <cp:revision>46</cp:revision>
  <cp:lastPrinted>2020-03-12T04:48:50Z</cp:lastPrinted>
  <dcterms:created xsi:type="dcterms:W3CDTF">2019-10-08T13:05:39Z</dcterms:created>
  <dcterms:modified xsi:type="dcterms:W3CDTF">2020-03-12T05:07:14Z</dcterms:modified>
</cp:coreProperties>
</file>